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1"/>
  </p:notesMasterIdLst>
  <p:sldIdLst>
    <p:sldId id="256" r:id="rId2"/>
    <p:sldId id="284" r:id="rId3"/>
    <p:sldId id="295" r:id="rId4"/>
    <p:sldId id="292" r:id="rId5"/>
    <p:sldId id="272" r:id="rId6"/>
    <p:sldId id="285" r:id="rId7"/>
    <p:sldId id="286" r:id="rId8"/>
    <p:sldId id="293" r:id="rId9"/>
    <p:sldId id="294" r:id="rId10"/>
    <p:sldId id="287" r:id="rId11"/>
    <p:sldId id="258" r:id="rId12"/>
    <p:sldId id="277" r:id="rId13"/>
    <p:sldId id="271" r:id="rId14"/>
    <p:sldId id="260" r:id="rId15"/>
    <p:sldId id="288" r:id="rId16"/>
    <p:sldId id="289" r:id="rId17"/>
    <p:sldId id="290" r:id="rId18"/>
    <p:sldId id="262" r:id="rId19"/>
    <p:sldId id="278" r:id="rId20"/>
  </p:sldIdLst>
  <p:sldSz cx="9144000" cy="5143500" type="screen16x9"/>
  <p:notesSz cx="6797675" cy="9928225"/>
  <p:embeddedFontLst>
    <p:embeddedFont>
      <p:font typeface="Montserrat" panose="02020500000000000000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FF00"/>
    <a:srgbClr val="4ECDC4"/>
    <a:srgbClr val="454F5B"/>
    <a:srgbClr val="738498"/>
    <a:srgbClr val="FF9900"/>
    <a:srgbClr val="660066"/>
    <a:srgbClr val="CC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613E440-1DE4-4096-92C3-0E5588173AE6}">
  <a:tblStyle styleId="{0613E440-1DE4-4096-92C3-0E5588173A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9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85A24D-56B6-4679-B2CE-15403576062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74438F9-9DE4-4F3B-A1EE-C3E2DBDDD6D3}">
      <dgm:prSet phldrT="[文字]" custT="1"/>
      <dgm:spPr/>
      <dgm:t>
        <a:bodyPr/>
        <a:lstStyle/>
        <a:p>
          <a:r>
            <a:rPr lang="zh-TW" altLang="en-US" sz="6600" b="0" dirty="0" smtClean="0">
              <a:solidFill>
                <a:schemeClr val="bg1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rPr>
            <a:t>紓困</a:t>
          </a:r>
          <a:endParaRPr lang="zh-TW" altLang="en-US" sz="6600" b="0" dirty="0">
            <a:solidFill>
              <a:schemeClr val="bg1"/>
            </a:solidFill>
            <a:latin typeface="Noto Sans TC Black" panose="020B0A00000000000000" pitchFamily="34" charset="-120"/>
            <a:ea typeface="Noto Sans TC Black" panose="020B0A00000000000000" pitchFamily="34" charset="-120"/>
          </a:endParaRPr>
        </a:p>
      </dgm:t>
    </dgm:pt>
    <dgm:pt modelId="{131489B1-EC1A-4A4C-94B1-1C8BC45045E0}" type="parTrans" cxnId="{60AA0DE3-1AB6-4F68-AFE6-1EFA84385B51}">
      <dgm:prSet/>
      <dgm:spPr/>
      <dgm:t>
        <a:bodyPr/>
        <a:lstStyle/>
        <a:p>
          <a:endParaRPr lang="zh-TW" altLang="en-US" sz="2400">
            <a:solidFill>
              <a:schemeClr val="bg1"/>
            </a:solidFill>
            <a:latin typeface="Noto Sans TC Black" panose="020B0A00000000000000" pitchFamily="34" charset="-120"/>
            <a:ea typeface="Noto Sans TC Black" panose="020B0A00000000000000" pitchFamily="34" charset="-120"/>
          </a:endParaRPr>
        </a:p>
      </dgm:t>
    </dgm:pt>
    <dgm:pt modelId="{AA594F58-A711-4FE3-B575-63B988CF05FB}" type="sibTrans" cxnId="{60AA0DE3-1AB6-4F68-AFE6-1EFA84385B51}">
      <dgm:prSet/>
      <dgm:spPr/>
      <dgm:t>
        <a:bodyPr/>
        <a:lstStyle/>
        <a:p>
          <a:endParaRPr lang="zh-TW" altLang="en-US" sz="2400">
            <a:solidFill>
              <a:schemeClr val="bg1"/>
            </a:solidFill>
            <a:latin typeface="Noto Sans TC Black" panose="020B0A00000000000000" pitchFamily="34" charset="-120"/>
            <a:ea typeface="Noto Sans TC Black" panose="020B0A00000000000000" pitchFamily="34" charset="-120"/>
          </a:endParaRPr>
        </a:p>
      </dgm:t>
    </dgm:pt>
    <dgm:pt modelId="{60F17713-70A6-4035-8B4B-41B0EABA0AB8}">
      <dgm:prSet phldrT="[文字]" custT="1"/>
      <dgm:spPr/>
      <dgm:t>
        <a:bodyPr/>
        <a:lstStyle/>
        <a:p>
          <a:r>
            <a:rPr lang="zh-TW" altLang="en-US" sz="6600" b="0" dirty="0" smtClean="0">
              <a:solidFill>
                <a:schemeClr val="bg1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rPr>
            <a:t>振興</a:t>
          </a:r>
          <a:endParaRPr lang="zh-TW" altLang="en-US" sz="6600" b="0" dirty="0">
            <a:solidFill>
              <a:schemeClr val="bg1"/>
            </a:solidFill>
            <a:latin typeface="Noto Sans TC Black" panose="020B0A00000000000000" pitchFamily="34" charset="-120"/>
            <a:ea typeface="Noto Sans TC Black" panose="020B0A00000000000000" pitchFamily="34" charset="-120"/>
          </a:endParaRPr>
        </a:p>
      </dgm:t>
    </dgm:pt>
    <dgm:pt modelId="{B162855D-585A-4937-B674-9D36C486EED6}" type="parTrans" cxnId="{EFEDA61B-6088-48D0-98A6-326545E85BCE}">
      <dgm:prSet/>
      <dgm:spPr/>
      <dgm:t>
        <a:bodyPr/>
        <a:lstStyle/>
        <a:p>
          <a:endParaRPr lang="zh-TW" altLang="en-US" sz="2400">
            <a:solidFill>
              <a:schemeClr val="bg1"/>
            </a:solidFill>
            <a:latin typeface="Noto Sans TC Black" panose="020B0A00000000000000" pitchFamily="34" charset="-120"/>
            <a:ea typeface="Noto Sans TC Black" panose="020B0A00000000000000" pitchFamily="34" charset="-120"/>
          </a:endParaRPr>
        </a:p>
      </dgm:t>
    </dgm:pt>
    <dgm:pt modelId="{434EBA34-6666-467C-AADA-1F2D94302772}" type="sibTrans" cxnId="{EFEDA61B-6088-48D0-98A6-326545E85BCE}">
      <dgm:prSet/>
      <dgm:spPr/>
      <dgm:t>
        <a:bodyPr/>
        <a:lstStyle/>
        <a:p>
          <a:endParaRPr lang="zh-TW" altLang="en-US" sz="2400">
            <a:solidFill>
              <a:schemeClr val="bg1"/>
            </a:solidFill>
            <a:latin typeface="Noto Sans TC Black" panose="020B0A00000000000000" pitchFamily="34" charset="-120"/>
            <a:ea typeface="Noto Sans TC Black" panose="020B0A00000000000000" pitchFamily="34" charset="-120"/>
          </a:endParaRPr>
        </a:p>
      </dgm:t>
    </dgm:pt>
    <dgm:pt modelId="{281BBC7B-37B4-4E99-A43F-7E1FD7EB4A8C}">
      <dgm:prSet phldrT="[文字]" custT="1"/>
      <dgm:spPr/>
      <dgm:t>
        <a:bodyPr/>
        <a:lstStyle/>
        <a:p>
          <a:r>
            <a:rPr lang="zh-TW" altLang="en-US" sz="6600" b="0" dirty="0" smtClean="0">
              <a:solidFill>
                <a:schemeClr val="bg1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rPr>
            <a:t>罰則</a:t>
          </a:r>
          <a:endParaRPr lang="zh-TW" altLang="en-US" sz="6600" b="0" dirty="0">
            <a:solidFill>
              <a:schemeClr val="bg1"/>
            </a:solidFill>
            <a:latin typeface="Noto Sans TC Black" panose="020B0A00000000000000" pitchFamily="34" charset="-120"/>
            <a:ea typeface="Noto Sans TC Black" panose="020B0A00000000000000" pitchFamily="34" charset="-120"/>
          </a:endParaRPr>
        </a:p>
      </dgm:t>
    </dgm:pt>
    <dgm:pt modelId="{030A1A54-D29B-46C9-81AE-CB0599313EB9}" type="parTrans" cxnId="{1B81D32E-BB22-4F0D-917B-E68D85D28728}">
      <dgm:prSet/>
      <dgm:spPr/>
      <dgm:t>
        <a:bodyPr/>
        <a:lstStyle/>
        <a:p>
          <a:endParaRPr lang="zh-TW" altLang="en-US" sz="2400">
            <a:solidFill>
              <a:schemeClr val="bg1"/>
            </a:solidFill>
            <a:latin typeface="Noto Sans TC Black" panose="020B0A00000000000000" pitchFamily="34" charset="-120"/>
            <a:ea typeface="Noto Sans TC Black" panose="020B0A00000000000000" pitchFamily="34" charset="-120"/>
          </a:endParaRPr>
        </a:p>
      </dgm:t>
    </dgm:pt>
    <dgm:pt modelId="{85B511E9-D3A8-412D-A757-145D7D0F3D0F}" type="sibTrans" cxnId="{1B81D32E-BB22-4F0D-917B-E68D85D28728}">
      <dgm:prSet/>
      <dgm:spPr/>
      <dgm:t>
        <a:bodyPr/>
        <a:lstStyle/>
        <a:p>
          <a:endParaRPr lang="zh-TW" altLang="en-US" sz="2400">
            <a:solidFill>
              <a:schemeClr val="bg1"/>
            </a:solidFill>
            <a:latin typeface="Noto Sans TC Black" panose="020B0A00000000000000" pitchFamily="34" charset="-120"/>
            <a:ea typeface="Noto Sans TC Black" panose="020B0A00000000000000" pitchFamily="34" charset="-120"/>
          </a:endParaRPr>
        </a:p>
      </dgm:t>
    </dgm:pt>
    <dgm:pt modelId="{349EFDD2-9BAA-494B-9730-1E9DCDC961CA}">
      <dgm:prSet phldrT="[文字]" custT="1"/>
      <dgm:spPr/>
      <dgm:t>
        <a:bodyPr/>
        <a:lstStyle/>
        <a:p>
          <a:pPr marR="0" lvl="0" algn="ctr" defTabSz="2933700" rtl="0">
            <a:lnSpc>
              <a:spcPct val="6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Arial"/>
          </a:pPr>
          <a:endParaRPr lang="zh-TW" altLang="en-US" sz="6400" b="0" i="0" u="none" strike="noStrike" kern="1200" cap="none" dirty="0">
            <a:solidFill>
              <a:schemeClr val="bg1"/>
            </a:solidFill>
            <a:latin typeface="Noto Sans TC Black" panose="020B0A00000000000000" pitchFamily="34" charset="-120"/>
            <a:ea typeface="Noto Sans TC Black" panose="020B0A00000000000000" pitchFamily="34" charset="-120"/>
            <a:cs typeface="+mn-cs"/>
            <a:sym typeface="Arial"/>
          </a:endParaRPr>
        </a:p>
      </dgm:t>
    </dgm:pt>
    <dgm:pt modelId="{4722AB6E-01AF-4790-AA93-ED5060880D9B}" type="sibTrans" cxnId="{7681628A-D2F4-4D32-B5A3-0E7157AE007F}">
      <dgm:prSet/>
      <dgm:spPr/>
      <dgm:t>
        <a:bodyPr/>
        <a:lstStyle/>
        <a:p>
          <a:endParaRPr lang="zh-TW" altLang="en-US" sz="2400">
            <a:solidFill>
              <a:schemeClr val="bg1"/>
            </a:solidFill>
            <a:latin typeface="Noto Sans TC Black" panose="020B0A00000000000000" pitchFamily="34" charset="-120"/>
            <a:ea typeface="Noto Sans TC Black" panose="020B0A00000000000000" pitchFamily="34" charset="-120"/>
          </a:endParaRPr>
        </a:p>
      </dgm:t>
    </dgm:pt>
    <dgm:pt modelId="{B3111F3A-F6E9-4147-9DB9-ADFAD311A80B}" type="parTrans" cxnId="{7681628A-D2F4-4D32-B5A3-0E7157AE007F}">
      <dgm:prSet/>
      <dgm:spPr/>
      <dgm:t>
        <a:bodyPr/>
        <a:lstStyle/>
        <a:p>
          <a:endParaRPr lang="zh-TW" altLang="en-US" sz="2400">
            <a:solidFill>
              <a:schemeClr val="bg1"/>
            </a:solidFill>
            <a:latin typeface="Noto Sans TC Black" panose="020B0A00000000000000" pitchFamily="34" charset="-120"/>
            <a:ea typeface="Noto Sans TC Black" panose="020B0A00000000000000" pitchFamily="34" charset="-120"/>
          </a:endParaRPr>
        </a:p>
      </dgm:t>
    </dgm:pt>
    <dgm:pt modelId="{FF4E0B5B-1843-458D-95D2-0EA4E937D585}" type="pres">
      <dgm:prSet presAssocID="{D085A24D-56B6-4679-B2CE-15403576062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0531438-AF42-4564-A9E9-202F0DCE867C}" type="pres">
      <dgm:prSet presAssocID="{349EFDD2-9BAA-494B-9730-1E9DCDC961CA}" presName="node" presStyleLbl="node1" presStyleIdx="0" presStyleCnt="4" custScaleX="101460" custLinFactNeighborX="367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5C6BCA-70B7-4AC2-8015-7CD64AF512EF}" type="pres">
      <dgm:prSet presAssocID="{4722AB6E-01AF-4790-AA93-ED5060880D9B}" presName="sibTrans" presStyleCnt="0"/>
      <dgm:spPr/>
    </dgm:pt>
    <dgm:pt modelId="{0FD66E07-2B3C-4AE3-B66E-97E84A2447A0}" type="pres">
      <dgm:prSet presAssocID="{874438F9-9DE4-4F3B-A1EE-C3E2DBDDD6D3}" presName="node" presStyleLbl="node1" presStyleIdx="1" presStyleCnt="4" custScaleX="10146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D33A40-963E-45A9-A66D-E3031C3C04D2}" type="pres">
      <dgm:prSet presAssocID="{AA594F58-A711-4FE3-B575-63B988CF05FB}" presName="sibTrans" presStyleCnt="0"/>
      <dgm:spPr/>
    </dgm:pt>
    <dgm:pt modelId="{42E5EEE7-B63C-45F9-99EB-FE35B2419CB6}" type="pres">
      <dgm:prSet presAssocID="{60F17713-70A6-4035-8B4B-41B0EABA0AB8}" presName="node" presStyleLbl="node1" presStyleIdx="2" presStyleCnt="4" custScaleX="101460" custLinFactNeighborX="3672" custLinFactNeighborY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AECCCA-B5D1-4684-A8A8-48DCE73D36A0}" type="pres">
      <dgm:prSet presAssocID="{434EBA34-6666-467C-AADA-1F2D94302772}" presName="sibTrans" presStyleCnt="0"/>
      <dgm:spPr/>
    </dgm:pt>
    <dgm:pt modelId="{61ACAD86-E1DC-4BBA-BF85-5E4F6BACFB57}" type="pres">
      <dgm:prSet presAssocID="{281BBC7B-37B4-4E99-A43F-7E1FD7EB4A8C}" presName="node" presStyleLbl="node1" presStyleIdx="3" presStyleCnt="4" custScaleX="10146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D03E709-6212-4444-B79C-79834DFA2C7A}" type="presOf" srcId="{D085A24D-56B6-4679-B2CE-154035760626}" destId="{FF4E0B5B-1843-458D-95D2-0EA4E937D585}" srcOrd="0" destOrd="0" presId="urn:microsoft.com/office/officeart/2005/8/layout/default"/>
    <dgm:cxn modelId="{83674DD0-2956-4E2F-B7B2-F046B19BBBCD}" type="presOf" srcId="{60F17713-70A6-4035-8B4B-41B0EABA0AB8}" destId="{42E5EEE7-B63C-45F9-99EB-FE35B2419CB6}" srcOrd="0" destOrd="0" presId="urn:microsoft.com/office/officeart/2005/8/layout/default"/>
    <dgm:cxn modelId="{1B81D32E-BB22-4F0D-917B-E68D85D28728}" srcId="{D085A24D-56B6-4679-B2CE-154035760626}" destId="{281BBC7B-37B4-4E99-A43F-7E1FD7EB4A8C}" srcOrd="3" destOrd="0" parTransId="{030A1A54-D29B-46C9-81AE-CB0599313EB9}" sibTransId="{85B511E9-D3A8-412D-A757-145D7D0F3D0F}"/>
    <dgm:cxn modelId="{6A81137A-541D-457A-9491-024D0F36184E}" type="presOf" srcId="{281BBC7B-37B4-4E99-A43F-7E1FD7EB4A8C}" destId="{61ACAD86-E1DC-4BBA-BF85-5E4F6BACFB57}" srcOrd="0" destOrd="0" presId="urn:microsoft.com/office/officeart/2005/8/layout/default"/>
    <dgm:cxn modelId="{60AA0DE3-1AB6-4F68-AFE6-1EFA84385B51}" srcId="{D085A24D-56B6-4679-B2CE-154035760626}" destId="{874438F9-9DE4-4F3B-A1EE-C3E2DBDDD6D3}" srcOrd="1" destOrd="0" parTransId="{131489B1-EC1A-4A4C-94B1-1C8BC45045E0}" sibTransId="{AA594F58-A711-4FE3-B575-63B988CF05FB}"/>
    <dgm:cxn modelId="{FD452414-7823-411A-8CF4-353EA937339D}" type="presOf" srcId="{349EFDD2-9BAA-494B-9730-1E9DCDC961CA}" destId="{10531438-AF42-4564-A9E9-202F0DCE867C}" srcOrd="0" destOrd="0" presId="urn:microsoft.com/office/officeart/2005/8/layout/default"/>
    <dgm:cxn modelId="{EFEDA61B-6088-48D0-98A6-326545E85BCE}" srcId="{D085A24D-56B6-4679-B2CE-154035760626}" destId="{60F17713-70A6-4035-8B4B-41B0EABA0AB8}" srcOrd="2" destOrd="0" parTransId="{B162855D-585A-4937-B674-9D36C486EED6}" sibTransId="{434EBA34-6666-467C-AADA-1F2D94302772}"/>
    <dgm:cxn modelId="{7681628A-D2F4-4D32-B5A3-0E7157AE007F}" srcId="{D085A24D-56B6-4679-B2CE-154035760626}" destId="{349EFDD2-9BAA-494B-9730-1E9DCDC961CA}" srcOrd="0" destOrd="0" parTransId="{B3111F3A-F6E9-4147-9DB9-ADFAD311A80B}" sibTransId="{4722AB6E-01AF-4790-AA93-ED5060880D9B}"/>
    <dgm:cxn modelId="{2A167F19-EA44-4185-936C-6071928AE100}" type="presOf" srcId="{874438F9-9DE4-4F3B-A1EE-C3E2DBDDD6D3}" destId="{0FD66E07-2B3C-4AE3-B66E-97E84A2447A0}" srcOrd="0" destOrd="0" presId="urn:microsoft.com/office/officeart/2005/8/layout/default"/>
    <dgm:cxn modelId="{D364506A-043C-4FCE-B8A8-BDE51A4F01CA}" type="presParOf" srcId="{FF4E0B5B-1843-458D-95D2-0EA4E937D585}" destId="{10531438-AF42-4564-A9E9-202F0DCE867C}" srcOrd="0" destOrd="0" presId="urn:microsoft.com/office/officeart/2005/8/layout/default"/>
    <dgm:cxn modelId="{5C712841-2576-4658-A590-083798E23D9E}" type="presParOf" srcId="{FF4E0B5B-1843-458D-95D2-0EA4E937D585}" destId="{4A5C6BCA-70B7-4AC2-8015-7CD64AF512EF}" srcOrd="1" destOrd="0" presId="urn:microsoft.com/office/officeart/2005/8/layout/default"/>
    <dgm:cxn modelId="{91885552-A3BB-430D-BE02-50892506480C}" type="presParOf" srcId="{FF4E0B5B-1843-458D-95D2-0EA4E937D585}" destId="{0FD66E07-2B3C-4AE3-B66E-97E84A2447A0}" srcOrd="2" destOrd="0" presId="urn:microsoft.com/office/officeart/2005/8/layout/default"/>
    <dgm:cxn modelId="{BA1B52EA-049B-4096-A779-367A89944BC5}" type="presParOf" srcId="{FF4E0B5B-1843-458D-95D2-0EA4E937D585}" destId="{B9D33A40-963E-45A9-A66D-E3031C3C04D2}" srcOrd="3" destOrd="0" presId="urn:microsoft.com/office/officeart/2005/8/layout/default"/>
    <dgm:cxn modelId="{5487D415-3B3E-4073-9EC0-211E14711843}" type="presParOf" srcId="{FF4E0B5B-1843-458D-95D2-0EA4E937D585}" destId="{42E5EEE7-B63C-45F9-99EB-FE35B2419CB6}" srcOrd="4" destOrd="0" presId="urn:microsoft.com/office/officeart/2005/8/layout/default"/>
    <dgm:cxn modelId="{5F3193A2-6AFB-4E9D-8F84-E26A23065016}" type="presParOf" srcId="{FF4E0B5B-1843-458D-95D2-0EA4E937D585}" destId="{79AECCCA-B5D1-4684-A8A8-48DCE73D36A0}" srcOrd="5" destOrd="0" presId="urn:microsoft.com/office/officeart/2005/8/layout/default"/>
    <dgm:cxn modelId="{936CB818-3F4E-4027-9755-4B6D97F73CC6}" type="presParOf" srcId="{FF4E0B5B-1843-458D-95D2-0EA4E937D585}" destId="{61ACAD86-E1DC-4BBA-BF85-5E4F6BACFB5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B4DC01-2D9F-4A68-B705-465E64528A88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4D2823E-10AD-4CB2-B8D9-F7933A0B9B6E}">
      <dgm:prSet phldrT="[文字]" custT="1"/>
      <dgm:spPr/>
      <dgm:t>
        <a:bodyPr/>
        <a:lstStyle/>
        <a:p>
          <a:pPr algn="just">
            <a:lnSpc>
              <a:spcPct val="60000"/>
            </a:lnSpc>
            <a:spcAft>
              <a:spcPts val="600"/>
            </a:spcAft>
          </a:pPr>
          <a:r>
            <a:rPr lang="zh-TW" sz="2000" b="1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公、私立醫療</a:t>
          </a:r>
          <a:r>
            <a:rPr lang="en-US" sz="2000" b="1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(</a:t>
          </a:r>
          <a:r>
            <a:rPr lang="zh-TW" sz="2000" b="1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事</a:t>
          </a:r>
          <a:r>
            <a:rPr lang="en-US" sz="2000" b="1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)</a:t>
          </a:r>
          <a:r>
            <a:rPr lang="zh-TW" sz="2000" b="1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機構</a:t>
          </a:r>
          <a:r>
            <a:rPr lang="zh-TW" sz="2000" b="1" dirty="0">
              <a:solidFill>
                <a:srgbClr val="FF0000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rPr>
            <a:t>執行</a:t>
          </a:r>
          <a:r>
            <a:rPr lang="zh-TW" sz="2000" b="1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防治、醫療、照護之醫事人員及其相關工作人員</a:t>
          </a:r>
          <a:endParaRPr lang="zh-TW" altLang="en-US" sz="2000" b="1" dirty="0">
            <a:latin typeface="Noto Sans TC Black" panose="020B0A00000000000000" pitchFamily="34" charset="-120"/>
            <a:ea typeface="Noto Sans TC Black" panose="020B0A00000000000000" pitchFamily="34" charset="-120"/>
          </a:endParaRPr>
        </a:p>
      </dgm:t>
    </dgm:pt>
    <dgm:pt modelId="{1E6084BF-E851-4236-B0D9-2881F24F9AE3}" type="parTrans" cxnId="{126CE357-1769-40DA-9BDA-E0EBAC7947FE}">
      <dgm:prSet/>
      <dgm:spPr/>
      <dgm:t>
        <a:bodyPr/>
        <a:lstStyle/>
        <a:p>
          <a:endParaRPr lang="zh-TW" altLang="en-US">
            <a:latin typeface="Noto Serif TC SemiBold" panose="02020600000000000000" pitchFamily="18" charset="-120"/>
            <a:ea typeface="Noto Serif TC SemiBold" panose="02020600000000000000" pitchFamily="18" charset="-120"/>
          </a:endParaRPr>
        </a:p>
      </dgm:t>
    </dgm:pt>
    <dgm:pt modelId="{F31AE6BC-1703-4F9E-B92E-29EEB4699AB0}" type="sibTrans" cxnId="{126CE357-1769-40DA-9BDA-E0EBAC7947FE}">
      <dgm:prSet/>
      <dgm:spPr/>
      <dgm:t>
        <a:bodyPr/>
        <a:lstStyle/>
        <a:p>
          <a:endParaRPr lang="zh-TW" altLang="en-US">
            <a:latin typeface="Noto Serif TC SemiBold" panose="02020600000000000000" pitchFamily="18" charset="-120"/>
            <a:ea typeface="Noto Serif TC SemiBold" panose="02020600000000000000" pitchFamily="18" charset="-120"/>
          </a:endParaRPr>
        </a:p>
      </dgm:t>
    </dgm:pt>
    <dgm:pt modelId="{FABE33B0-5C92-4382-9689-07D2B917D048}">
      <dgm:prSet phldrT="[文字]" custT="1"/>
      <dgm:spPr/>
      <dgm:t>
        <a:bodyPr/>
        <a:lstStyle/>
        <a:p>
          <a:r>
            <a:rPr lang="zh-TW" altLang="en-US" sz="1800" b="1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應予</a:t>
          </a:r>
          <a:r>
            <a:rPr lang="zh-TW" altLang="en-US" sz="1800" b="1" dirty="0">
              <a:solidFill>
                <a:srgbClr val="FF0000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rPr>
            <a:t>補助</a:t>
          </a:r>
          <a:r>
            <a:rPr lang="zh-TW" altLang="en-US" sz="1800" b="1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或發給</a:t>
          </a:r>
          <a:r>
            <a:rPr lang="zh-TW" altLang="en-US" sz="1800" b="1" dirty="0">
              <a:solidFill>
                <a:srgbClr val="FF0000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rPr>
            <a:t>津貼</a:t>
          </a:r>
        </a:p>
      </dgm:t>
    </dgm:pt>
    <dgm:pt modelId="{A46E2B81-EB76-4C77-BE7B-6F1B6D70B073}" type="parTrans" cxnId="{FD4CA05B-C021-4BC5-B962-787B82C95C45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zh-TW" altLang="en-US">
            <a:latin typeface="Noto Serif TC SemiBold" panose="02020600000000000000" pitchFamily="18" charset="-120"/>
            <a:ea typeface="Noto Serif TC SemiBold" panose="02020600000000000000" pitchFamily="18" charset="-120"/>
          </a:endParaRPr>
        </a:p>
      </dgm:t>
    </dgm:pt>
    <dgm:pt modelId="{223DE5E3-BF8F-43B6-BD0A-8BE869A2634E}" type="sibTrans" cxnId="{FD4CA05B-C021-4BC5-B962-787B82C95C45}">
      <dgm:prSet/>
      <dgm:spPr/>
      <dgm:t>
        <a:bodyPr/>
        <a:lstStyle/>
        <a:p>
          <a:endParaRPr lang="zh-TW" altLang="en-US">
            <a:latin typeface="Noto Serif TC SemiBold" panose="02020600000000000000" pitchFamily="18" charset="-120"/>
            <a:ea typeface="Noto Serif TC SemiBold" panose="02020600000000000000" pitchFamily="18" charset="-120"/>
          </a:endParaRPr>
        </a:p>
      </dgm:t>
    </dgm:pt>
    <dgm:pt modelId="{9112B1AA-2262-4B9D-B35F-1C1CCE5D9C46}">
      <dgm:prSet phldrT="[文字]" custT="1"/>
      <dgm:spPr/>
      <dgm:t>
        <a:bodyPr/>
        <a:lstStyle/>
        <a:p>
          <a:pPr algn="just">
            <a:lnSpc>
              <a:spcPct val="70000"/>
            </a:lnSpc>
          </a:pPr>
          <a:r>
            <a:rPr lang="zh-TW" sz="2000" b="1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公、私立醫療</a:t>
          </a:r>
          <a:r>
            <a:rPr lang="en-US" sz="2000" b="1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(</a:t>
          </a:r>
          <a:r>
            <a:rPr lang="zh-TW" sz="2000" b="1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事</a:t>
          </a:r>
          <a:r>
            <a:rPr lang="en-US" sz="2000" b="1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)</a:t>
          </a:r>
          <a:r>
            <a:rPr lang="zh-TW" sz="2000" b="1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機構與其他相關機關</a:t>
          </a:r>
          <a:r>
            <a:rPr lang="en-US" sz="2000" b="1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(</a:t>
          </a:r>
          <a:r>
            <a:rPr lang="zh-TW" sz="2000" b="1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構</a:t>
          </a:r>
          <a:r>
            <a:rPr lang="en-US" sz="2000" b="1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)</a:t>
          </a:r>
          <a:r>
            <a:rPr lang="zh-TW" sz="2000" b="1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、</a:t>
          </a:r>
          <a:r>
            <a:rPr lang="zh-TW" sz="2000" b="1" dirty="0" smtClean="0">
              <a:latin typeface="Noto Sans TC Black" panose="020B0A00000000000000" pitchFamily="34" charset="-120"/>
              <a:ea typeface="Noto Sans TC Black" panose="020B0A00000000000000" pitchFamily="34" charset="-120"/>
            </a:rPr>
            <a:t>學校</a:t>
          </a:r>
          <a:r>
            <a:rPr lang="zh-TW" altLang="en-US" sz="2000" b="1" dirty="0" smtClean="0">
              <a:latin typeface="Noto Sans TC Black" panose="020B0A00000000000000" pitchFamily="34" charset="-120"/>
              <a:ea typeface="Noto Sans TC Black" panose="020B0A00000000000000" pitchFamily="34" charset="-120"/>
            </a:rPr>
            <a:t>、法人</a:t>
          </a:r>
          <a:r>
            <a:rPr lang="zh-TW" sz="2000" b="1" dirty="0" smtClean="0">
              <a:latin typeface="Noto Sans TC Black" panose="020B0A00000000000000" pitchFamily="34" charset="-120"/>
              <a:ea typeface="Noto Sans TC Black" panose="020B0A00000000000000" pitchFamily="34" charset="-120"/>
            </a:rPr>
            <a:t>、</a:t>
          </a:r>
          <a:r>
            <a:rPr lang="zh-TW" sz="2000" b="1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團體及其人員執行本條例防治</a:t>
          </a:r>
          <a:r>
            <a:rPr lang="zh-TW" sz="2000" b="1" dirty="0">
              <a:solidFill>
                <a:srgbClr val="FF0000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rPr>
            <a:t>工作著有績效</a:t>
          </a:r>
          <a:r>
            <a:rPr lang="zh-TW" sz="2000" b="1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者</a:t>
          </a:r>
          <a:endParaRPr lang="zh-TW" altLang="en-US" sz="2000" b="1" dirty="0">
            <a:latin typeface="Noto Sans TC Black" panose="020B0A00000000000000" pitchFamily="34" charset="-120"/>
            <a:ea typeface="Noto Sans TC Black" panose="020B0A00000000000000" pitchFamily="34" charset="-120"/>
          </a:endParaRPr>
        </a:p>
      </dgm:t>
    </dgm:pt>
    <dgm:pt modelId="{A6B0C638-AC84-4720-90FC-C7240510AB7B}" type="parTrans" cxnId="{5C947AB3-D6DD-458F-8BD8-4ACD8F4A5569}">
      <dgm:prSet/>
      <dgm:spPr/>
      <dgm:t>
        <a:bodyPr/>
        <a:lstStyle/>
        <a:p>
          <a:endParaRPr lang="zh-TW" altLang="en-US">
            <a:latin typeface="Noto Serif TC SemiBold" panose="02020600000000000000" pitchFamily="18" charset="-120"/>
            <a:ea typeface="Noto Serif TC SemiBold" panose="02020600000000000000" pitchFamily="18" charset="-120"/>
          </a:endParaRPr>
        </a:p>
      </dgm:t>
    </dgm:pt>
    <dgm:pt modelId="{9CF41DD1-6401-40E0-B9B3-9BDD9E836375}" type="sibTrans" cxnId="{5C947AB3-D6DD-458F-8BD8-4ACD8F4A5569}">
      <dgm:prSet/>
      <dgm:spPr/>
      <dgm:t>
        <a:bodyPr/>
        <a:lstStyle/>
        <a:p>
          <a:endParaRPr lang="zh-TW" altLang="en-US">
            <a:latin typeface="Noto Serif TC SemiBold" panose="02020600000000000000" pitchFamily="18" charset="-120"/>
            <a:ea typeface="Noto Serif TC SemiBold" panose="02020600000000000000" pitchFamily="18" charset="-120"/>
          </a:endParaRPr>
        </a:p>
      </dgm:t>
    </dgm:pt>
    <dgm:pt modelId="{8F866EB3-D668-492E-B79B-088ACE14B41B}">
      <dgm:prSet phldrT="[文字]" custT="1"/>
      <dgm:spPr/>
      <dgm:t>
        <a:bodyPr/>
        <a:lstStyle/>
        <a:p>
          <a:r>
            <a:rPr lang="zh-TW" altLang="en-US" sz="1800" b="1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應予</a:t>
          </a:r>
          <a:r>
            <a:rPr lang="zh-TW" altLang="en-US" sz="1800" b="1" dirty="0">
              <a:solidFill>
                <a:srgbClr val="FF0000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rPr>
            <a:t>獎勵</a:t>
          </a:r>
        </a:p>
      </dgm:t>
    </dgm:pt>
    <dgm:pt modelId="{E3FF730A-2643-4D9B-950E-7575C7758153}" type="parTrans" cxnId="{BDB30168-45A3-4ED3-8472-33F8E1C1481F}">
      <dgm:prSet/>
      <dgm:spPr>
        <a:solidFill>
          <a:srgbClr val="C7F464">
            <a:lumMod val="50000"/>
          </a:srgbClr>
        </a:solidFill>
        <a:ln>
          <a:noFill/>
        </a:ln>
        <a:effectLst/>
      </dgm:spPr>
      <dgm:t>
        <a:bodyPr/>
        <a:lstStyle/>
        <a:p>
          <a:endParaRPr lang="zh-TW" altLang="en-US">
            <a:latin typeface="Noto Serif TC SemiBold" panose="02020600000000000000" pitchFamily="18" charset="-120"/>
            <a:ea typeface="Noto Serif TC SemiBold" panose="02020600000000000000" pitchFamily="18" charset="-120"/>
          </a:endParaRPr>
        </a:p>
      </dgm:t>
    </dgm:pt>
    <dgm:pt modelId="{741A1965-FD9B-4BF5-BD3D-3C014D1B45BE}" type="sibTrans" cxnId="{BDB30168-45A3-4ED3-8472-33F8E1C1481F}">
      <dgm:prSet/>
      <dgm:spPr/>
      <dgm:t>
        <a:bodyPr/>
        <a:lstStyle/>
        <a:p>
          <a:endParaRPr lang="zh-TW" altLang="en-US">
            <a:latin typeface="Noto Serif TC SemiBold" panose="02020600000000000000" pitchFamily="18" charset="-120"/>
            <a:ea typeface="Noto Serif TC SemiBold" panose="02020600000000000000" pitchFamily="18" charset="-120"/>
          </a:endParaRPr>
        </a:p>
      </dgm:t>
    </dgm:pt>
    <dgm:pt modelId="{A07B219F-F1AE-4293-997A-1B1B9604EB12}">
      <dgm:prSet custT="1"/>
      <dgm:spPr/>
      <dgm:t>
        <a:bodyPr/>
        <a:lstStyle/>
        <a:p>
          <a:pPr algn="just">
            <a:lnSpc>
              <a:spcPct val="70000"/>
            </a:lnSpc>
          </a:pPr>
          <a:r>
            <a:rPr lang="zh-TW" altLang="en-US" sz="2000" b="1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因執行本條例防治工作，感染嚴重特殊傳染性肺炎</a:t>
          </a:r>
          <a:r>
            <a:rPr lang="zh-TW" altLang="en-US" sz="2000" b="1" dirty="0">
              <a:solidFill>
                <a:srgbClr val="FF0000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rPr>
            <a:t>致傷病、身心障礙或死亡</a:t>
          </a:r>
          <a:r>
            <a:rPr lang="zh-TW" altLang="en-US" sz="2000" b="1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者</a:t>
          </a:r>
        </a:p>
      </dgm:t>
    </dgm:pt>
    <dgm:pt modelId="{07004B53-8FCB-4D64-AB05-BE94D473D58F}" type="parTrans" cxnId="{C3AB1363-EE89-439C-82B3-D34CB4AE43B6}">
      <dgm:prSet/>
      <dgm:spPr/>
      <dgm:t>
        <a:bodyPr/>
        <a:lstStyle/>
        <a:p>
          <a:endParaRPr lang="zh-TW" altLang="en-US">
            <a:latin typeface="Noto Serif TC SemiBold" panose="02020600000000000000" pitchFamily="18" charset="-120"/>
            <a:ea typeface="Noto Serif TC SemiBold" panose="02020600000000000000" pitchFamily="18" charset="-120"/>
          </a:endParaRPr>
        </a:p>
      </dgm:t>
    </dgm:pt>
    <dgm:pt modelId="{1B639835-9CA5-41E4-9E60-3E74ADF73DB3}" type="sibTrans" cxnId="{C3AB1363-EE89-439C-82B3-D34CB4AE43B6}">
      <dgm:prSet/>
      <dgm:spPr/>
      <dgm:t>
        <a:bodyPr/>
        <a:lstStyle/>
        <a:p>
          <a:endParaRPr lang="zh-TW" altLang="en-US">
            <a:latin typeface="Noto Serif TC SemiBold" panose="02020600000000000000" pitchFamily="18" charset="-120"/>
            <a:ea typeface="Noto Serif TC SemiBold" panose="02020600000000000000" pitchFamily="18" charset="-120"/>
          </a:endParaRPr>
        </a:p>
      </dgm:t>
    </dgm:pt>
    <dgm:pt modelId="{9A8CB013-7D68-428B-A6E6-159FF3D3A21F}">
      <dgm:prSet custT="1"/>
      <dgm:spPr/>
      <dgm:t>
        <a:bodyPr/>
        <a:lstStyle/>
        <a:p>
          <a:pPr>
            <a:lnSpc>
              <a:spcPct val="60000"/>
            </a:lnSpc>
          </a:pPr>
          <a:r>
            <a:rPr lang="zh-TW" sz="1800" b="1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應予</a:t>
          </a:r>
          <a:r>
            <a:rPr lang="zh-TW" sz="1800" b="1" dirty="0">
              <a:solidFill>
                <a:srgbClr val="FF0000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rPr>
            <a:t>補償、補助</a:t>
          </a:r>
          <a:r>
            <a:rPr lang="zh-TW" sz="1800" b="1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各項給付或其子女教育費用</a:t>
          </a:r>
          <a:endParaRPr lang="zh-TW" altLang="en-US" sz="1800" b="1" dirty="0">
            <a:latin typeface="Noto Sans TC Black" panose="020B0A00000000000000" pitchFamily="34" charset="-120"/>
            <a:ea typeface="Noto Sans TC Black" panose="020B0A00000000000000" pitchFamily="34" charset="-120"/>
          </a:endParaRPr>
        </a:p>
      </dgm:t>
    </dgm:pt>
    <dgm:pt modelId="{6E3FAE5A-0125-4AEA-8D1D-61A5F7178563}" type="parTrans" cxnId="{D4904002-CEB4-466A-8465-E9A3EAC6272D}">
      <dgm:prSet/>
      <dgm:spPr>
        <a:solidFill>
          <a:srgbClr val="C7F464">
            <a:lumMod val="50000"/>
          </a:srgbClr>
        </a:solidFill>
        <a:ln>
          <a:noFill/>
        </a:ln>
        <a:effectLst/>
      </dgm:spPr>
      <dgm:t>
        <a:bodyPr/>
        <a:lstStyle/>
        <a:p>
          <a:endParaRPr lang="zh-TW" altLang="en-US">
            <a:latin typeface="Noto Serif TC SemiBold" panose="02020600000000000000" pitchFamily="18" charset="-120"/>
            <a:ea typeface="Noto Serif TC SemiBold" panose="02020600000000000000" pitchFamily="18" charset="-120"/>
          </a:endParaRPr>
        </a:p>
      </dgm:t>
    </dgm:pt>
    <dgm:pt modelId="{9F30CFD8-53DC-4D16-9C0B-7EC23C45E7E9}" type="sibTrans" cxnId="{D4904002-CEB4-466A-8465-E9A3EAC6272D}">
      <dgm:prSet/>
      <dgm:spPr/>
      <dgm:t>
        <a:bodyPr/>
        <a:lstStyle/>
        <a:p>
          <a:endParaRPr lang="zh-TW" altLang="en-US">
            <a:latin typeface="Noto Serif TC SemiBold" panose="02020600000000000000" pitchFamily="18" charset="-120"/>
            <a:ea typeface="Noto Serif TC SemiBold" panose="02020600000000000000" pitchFamily="18" charset="-120"/>
          </a:endParaRPr>
        </a:p>
      </dgm:t>
    </dgm:pt>
    <dgm:pt modelId="{F340AA32-B958-4E75-BD7D-CA9D1990FC2D}" type="pres">
      <dgm:prSet presAssocID="{A9B4DC01-2D9F-4A68-B705-465E64528A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9805946-6380-463F-B8D4-A78F15822B82}" type="pres">
      <dgm:prSet presAssocID="{D4D2823E-10AD-4CB2-B8D9-F7933A0B9B6E}" presName="vertFlow" presStyleCnt="0"/>
      <dgm:spPr/>
    </dgm:pt>
    <dgm:pt modelId="{5875F2E0-B4A6-46C1-8435-01B2C714619E}" type="pres">
      <dgm:prSet presAssocID="{D4D2823E-10AD-4CB2-B8D9-F7933A0B9B6E}" presName="header" presStyleLbl="node1" presStyleIdx="0" presStyleCnt="3" custScaleX="110628" custScaleY="378388"/>
      <dgm:spPr>
        <a:prstGeom prst="rect">
          <a:avLst/>
        </a:prstGeom>
      </dgm:spPr>
      <dgm:t>
        <a:bodyPr/>
        <a:lstStyle/>
        <a:p>
          <a:endParaRPr lang="zh-TW" altLang="en-US"/>
        </a:p>
      </dgm:t>
    </dgm:pt>
    <dgm:pt modelId="{C006B757-E313-4318-A53D-139DD5ADDAAA}" type="pres">
      <dgm:prSet presAssocID="{A46E2B81-EB76-4C77-BE7B-6F1B6D70B073}" presName="parTrans" presStyleLbl="sibTrans2D1" presStyleIdx="0" presStyleCnt="3" custAng="83276" custScaleX="198637" custScaleY="555698" custLinFactNeighborX="-23687" custLinFactNeighborY="-6494"/>
      <dgm:spPr/>
      <dgm:t>
        <a:bodyPr/>
        <a:lstStyle/>
        <a:p>
          <a:endParaRPr lang="zh-TW" altLang="en-US"/>
        </a:p>
      </dgm:t>
    </dgm:pt>
    <dgm:pt modelId="{3F3F1C84-5A98-4C75-AD1A-3398B5F02B7A}" type="pres">
      <dgm:prSet presAssocID="{FABE33B0-5C92-4382-9689-07D2B917D048}" presName="child" presStyleLbl="alignAccFollowNode1" presStyleIdx="0" presStyleCnt="3" custAng="0" custScaleX="115006" custScaleY="104683" custLinFactY="50210" custLinFactNeighborX="606" custLinFactNeighborY="100000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 altLang="en-US"/>
        </a:p>
      </dgm:t>
    </dgm:pt>
    <dgm:pt modelId="{ACF340B2-16EF-435E-99FA-A8FE3037FAB8}" type="pres">
      <dgm:prSet presAssocID="{D4D2823E-10AD-4CB2-B8D9-F7933A0B9B6E}" presName="hSp" presStyleCnt="0"/>
      <dgm:spPr/>
    </dgm:pt>
    <dgm:pt modelId="{22460E2F-4760-40E5-BFFA-1CFF1ADD243F}" type="pres">
      <dgm:prSet presAssocID="{9112B1AA-2262-4B9D-B35F-1C1CCE5D9C46}" presName="vertFlow" presStyleCnt="0"/>
      <dgm:spPr/>
    </dgm:pt>
    <dgm:pt modelId="{B6988CAB-08AF-4262-89D2-0D973E2D8FB2}" type="pres">
      <dgm:prSet presAssocID="{9112B1AA-2262-4B9D-B35F-1C1CCE5D9C46}" presName="header" presStyleLbl="node1" presStyleIdx="1" presStyleCnt="3" custScaleX="149356" custScaleY="387291" custLinFactNeighborY="-66685"/>
      <dgm:spPr>
        <a:prstGeom prst="rect">
          <a:avLst/>
        </a:prstGeom>
      </dgm:spPr>
      <dgm:t>
        <a:bodyPr/>
        <a:lstStyle/>
        <a:p>
          <a:endParaRPr lang="zh-TW" altLang="en-US"/>
        </a:p>
      </dgm:t>
    </dgm:pt>
    <dgm:pt modelId="{A07058B0-7CF4-432D-8258-2DCE3AAF1252}" type="pres">
      <dgm:prSet presAssocID="{E3FF730A-2643-4D9B-950E-7575C7758153}" presName="parTrans" presStyleLbl="sibTrans2D1" presStyleIdx="1" presStyleCnt="3" custScaleX="190614" custScaleY="648878" custLinFactNeighborY="3"/>
      <dgm:spPr>
        <a:xfrm rot="5400000">
          <a:off x="3753866" y="1855880"/>
          <a:ext cx="253867" cy="812807"/>
        </a:xfrm>
        <a:prstGeom prst="rightArrow">
          <a:avLst>
            <a:gd name="adj1" fmla="val 66700"/>
            <a:gd name="adj2" fmla="val 50000"/>
          </a:avLst>
        </a:prstGeom>
      </dgm:spPr>
      <dgm:t>
        <a:bodyPr/>
        <a:lstStyle/>
        <a:p>
          <a:endParaRPr lang="zh-TW" altLang="en-US"/>
        </a:p>
      </dgm:t>
    </dgm:pt>
    <dgm:pt modelId="{B9113BD9-7C59-4637-A3C2-423D57BD4B56}" type="pres">
      <dgm:prSet presAssocID="{8F866EB3-D668-492E-B79B-088ACE14B41B}" presName="child" presStyleLbl="alignAccFollowNode1" presStyleIdx="1" presStyleCnt="3" custLinFactY="49594" custLinFactNeighborY="100000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 altLang="en-US"/>
        </a:p>
      </dgm:t>
    </dgm:pt>
    <dgm:pt modelId="{727F55B3-D66D-4F08-99F6-19343A701375}" type="pres">
      <dgm:prSet presAssocID="{9112B1AA-2262-4B9D-B35F-1C1CCE5D9C46}" presName="hSp" presStyleCnt="0"/>
      <dgm:spPr/>
    </dgm:pt>
    <dgm:pt modelId="{84655477-FA7D-4B1A-A319-4FC2C3E7E1F0}" type="pres">
      <dgm:prSet presAssocID="{A07B219F-F1AE-4293-997A-1B1B9604EB12}" presName="vertFlow" presStyleCnt="0"/>
      <dgm:spPr/>
    </dgm:pt>
    <dgm:pt modelId="{628CEC85-D739-4CA7-B2EB-22C770555BAB}" type="pres">
      <dgm:prSet presAssocID="{A07B219F-F1AE-4293-997A-1B1B9604EB12}" presName="header" presStyleLbl="node1" presStyleIdx="2" presStyleCnt="3" custScaleX="134865" custScaleY="370626" custLinFactNeighborX="-1058" custLinFactNeighborY="-22784"/>
      <dgm:spPr>
        <a:prstGeom prst="rect">
          <a:avLst/>
        </a:prstGeom>
      </dgm:spPr>
      <dgm:t>
        <a:bodyPr/>
        <a:lstStyle/>
        <a:p>
          <a:endParaRPr lang="zh-TW" altLang="en-US"/>
        </a:p>
      </dgm:t>
    </dgm:pt>
    <dgm:pt modelId="{94DCBE52-37E9-4F21-B436-99C8F81F6332}" type="pres">
      <dgm:prSet presAssocID="{6E3FAE5A-0125-4AEA-8D1D-61A5F7178563}" presName="parTrans" presStyleLbl="sibTrans2D1" presStyleIdx="2" presStyleCnt="3" custFlipHor="1" custScaleX="194410" custScaleY="565320"/>
      <dgm:spPr>
        <a:xfrm rot="16200273" flipH="1">
          <a:off x="6435257" y="1562127"/>
          <a:ext cx="386763" cy="925604"/>
        </a:xfrm>
        <a:prstGeom prst="rightArrow">
          <a:avLst>
            <a:gd name="adj1" fmla="val 66700"/>
            <a:gd name="adj2" fmla="val 50000"/>
          </a:avLst>
        </a:prstGeom>
      </dgm:spPr>
      <dgm:t>
        <a:bodyPr/>
        <a:lstStyle/>
        <a:p>
          <a:endParaRPr lang="zh-TW" altLang="en-US"/>
        </a:p>
      </dgm:t>
    </dgm:pt>
    <dgm:pt modelId="{F7B0A33F-D718-48B0-ABB6-B2A2DAE88F55}" type="pres">
      <dgm:prSet presAssocID="{9A8CB013-7D68-428B-A6E6-159FF3D3A21F}" presName="child" presStyleLbl="alignAccFollowNode1" presStyleIdx="2" presStyleCnt="3" custScaleX="138535" custScaleY="165755" custLinFactY="39702" custLinFactNeighborX="19" custLinFactNeighborY="100000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D4904002-CEB4-466A-8465-E9A3EAC6272D}" srcId="{A07B219F-F1AE-4293-997A-1B1B9604EB12}" destId="{9A8CB013-7D68-428B-A6E6-159FF3D3A21F}" srcOrd="0" destOrd="0" parTransId="{6E3FAE5A-0125-4AEA-8D1D-61A5F7178563}" sibTransId="{9F30CFD8-53DC-4D16-9C0B-7EC23C45E7E9}"/>
    <dgm:cxn modelId="{C3AB1363-EE89-439C-82B3-D34CB4AE43B6}" srcId="{A9B4DC01-2D9F-4A68-B705-465E64528A88}" destId="{A07B219F-F1AE-4293-997A-1B1B9604EB12}" srcOrd="2" destOrd="0" parTransId="{07004B53-8FCB-4D64-AB05-BE94D473D58F}" sibTransId="{1B639835-9CA5-41E4-9E60-3E74ADF73DB3}"/>
    <dgm:cxn modelId="{873CF1CF-79DC-4578-8AAA-B2A4336896BF}" type="presOf" srcId="{8F866EB3-D668-492E-B79B-088ACE14B41B}" destId="{B9113BD9-7C59-4637-A3C2-423D57BD4B56}" srcOrd="0" destOrd="0" presId="urn:microsoft.com/office/officeart/2005/8/layout/lProcess1"/>
    <dgm:cxn modelId="{5C947AB3-D6DD-458F-8BD8-4ACD8F4A5569}" srcId="{A9B4DC01-2D9F-4A68-B705-465E64528A88}" destId="{9112B1AA-2262-4B9D-B35F-1C1CCE5D9C46}" srcOrd="1" destOrd="0" parTransId="{A6B0C638-AC84-4720-90FC-C7240510AB7B}" sibTransId="{9CF41DD1-6401-40E0-B9B3-9BDD9E836375}"/>
    <dgm:cxn modelId="{126CE357-1769-40DA-9BDA-E0EBAC7947FE}" srcId="{A9B4DC01-2D9F-4A68-B705-465E64528A88}" destId="{D4D2823E-10AD-4CB2-B8D9-F7933A0B9B6E}" srcOrd="0" destOrd="0" parTransId="{1E6084BF-E851-4236-B0D9-2881F24F9AE3}" sibTransId="{F31AE6BC-1703-4F9E-B92E-29EEB4699AB0}"/>
    <dgm:cxn modelId="{E8FFDFD8-1AF2-4B6C-9E99-E86FEEC9E03F}" type="presOf" srcId="{E3FF730A-2643-4D9B-950E-7575C7758153}" destId="{A07058B0-7CF4-432D-8258-2DCE3AAF1252}" srcOrd="0" destOrd="0" presId="urn:microsoft.com/office/officeart/2005/8/layout/lProcess1"/>
    <dgm:cxn modelId="{1F69FA26-CCDE-4818-BB01-97486DF5C104}" type="presOf" srcId="{6E3FAE5A-0125-4AEA-8D1D-61A5F7178563}" destId="{94DCBE52-37E9-4F21-B436-99C8F81F6332}" srcOrd="0" destOrd="0" presId="urn:microsoft.com/office/officeart/2005/8/layout/lProcess1"/>
    <dgm:cxn modelId="{3EB8E28C-294C-49BE-A99C-4C61201F8C7F}" type="presOf" srcId="{A46E2B81-EB76-4C77-BE7B-6F1B6D70B073}" destId="{C006B757-E313-4318-A53D-139DD5ADDAAA}" srcOrd="0" destOrd="0" presId="urn:microsoft.com/office/officeart/2005/8/layout/lProcess1"/>
    <dgm:cxn modelId="{20AE68A9-5923-4DE3-BAC3-0B2A6A8B40E3}" type="presOf" srcId="{D4D2823E-10AD-4CB2-B8D9-F7933A0B9B6E}" destId="{5875F2E0-B4A6-46C1-8435-01B2C714619E}" srcOrd="0" destOrd="0" presId="urn:microsoft.com/office/officeart/2005/8/layout/lProcess1"/>
    <dgm:cxn modelId="{96686947-D7F3-4433-8C4D-47619E74B662}" type="presOf" srcId="{9112B1AA-2262-4B9D-B35F-1C1CCE5D9C46}" destId="{B6988CAB-08AF-4262-89D2-0D973E2D8FB2}" srcOrd="0" destOrd="0" presId="urn:microsoft.com/office/officeart/2005/8/layout/lProcess1"/>
    <dgm:cxn modelId="{FD4CA05B-C021-4BC5-B962-787B82C95C45}" srcId="{D4D2823E-10AD-4CB2-B8D9-F7933A0B9B6E}" destId="{FABE33B0-5C92-4382-9689-07D2B917D048}" srcOrd="0" destOrd="0" parTransId="{A46E2B81-EB76-4C77-BE7B-6F1B6D70B073}" sibTransId="{223DE5E3-BF8F-43B6-BD0A-8BE869A2634E}"/>
    <dgm:cxn modelId="{0474ACC9-8FAC-4DAA-9570-E2A7BF711C4F}" type="presOf" srcId="{FABE33B0-5C92-4382-9689-07D2B917D048}" destId="{3F3F1C84-5A98-4C75-AD1A-3398B5F02B7A}" srcOrd="0" destOrd="0" presId="urn:microsoft.com/office/officeart/2005/8/layout/lProcess1"/>
    <dgm:cxn modelId="{F7111F42-6E1B-48D4-BE56-AB589BC441D5}" type="presOf" srcId="{9A8CB013-7D68-428B-A6E6-159FF3D3A21F}" destId="{F7B0A33F-D718-48B0-ABB6-B2A2DAE88F55}" srcOrd="0" destOrd="0" presId="urn:microsoft.com/office/officeart/2005/8/layout/lProcess1"/>
    <dgm:cxn modelId="{B646A579-713B-453A-B7F0-D9CC6DA2DBF1}" type="presOf" srcId="{A07B219F-F1AE-4293-997A-1B1B9604EB12}" destId="{628CEC85-D739-4CA7-B2EB-22C770555BAB}" srcOrd="0" destOrd="0" presId="urn:microsoft.com/office/officeart/2005/8/layout/lProcess1"/>
    <dgm:cxn modelId="{BDB30168-45A3-4ED3-8472-33F8E1C1481F}" srcId="{9112B1AA-2262-4B9D-B35F-1C1CCE5D9C46}" destId="{8F866EB3-D668-492E-B79B-088ACE14B41B}" srcOrd="0" destOrd="0" parTransId="{E3FF730A-2643-4D9B-950E-7575C7758153}" sibTransId="{741A1965-FD9B-4BF5-BD3D-3C014D1B45BE}"/>
    <dgm:cxn modelId="{71E42DFC-1241-4CA1-A5ED-33F7BCB8B3C8}" type="presOf" srcId="{A9B4DC01-2D9F-4A68-B705-465E64528A88}" destId="{F340AA32-B958-4E75-BD7D-CA9D1990FC2D}" srcOrd="0" destOrd="0" presId="urn:microsoft.com/office/officeart/2005/8/layout/lProcess1"/>
    <dgm:cxn modelId="{6ADAC796-60C5-415F-9D43-A1E38986241C}" type="presParOf" srcId="{F340AA32-B958-4E75-BD7D-CA9D1990FC2D}" destId="{39805946-6380-463F-B8D4-A78F15822B82}" srcOrd="0" destOrd="0" presId="urn:microsoft.com/office/officeart/2005/8/layout/lProcess1"/>
    <dgm:cxn modelId="{1B4944AE-8F8D-4EA3-93B0-D0B5D2A79EBC}" type="presParOf" srcId="{39805946-6380-463F-B8D4-A78F15822B82}" destId="{5875F2E0-B4A6-46C1-8435-01B2C714619E}" srcOrd="0" destOrd="0" presId="urn:microsoft.com/office/officeart/2005/8/layout/lProcess1"/>
    <dgm:cxn modelId="{622BBDA6-D883-4B2D-BA02-B96F1E1E10EA}" type="presParOf" srcId="{39805946-6380-463F-B8D4-A78F15822B82}" destId="{C006B757-E313-4318-A53D-139DD5ADDAAA}" srcOrd="1" destOrd="0" presId="urn:microsoft.com/office/officeart/2005/8/layout/lProcess1"/>
    <dgm:cxn modelId="{7005CD18-0170-4526-9E45-26D6D8EFAEA6}" type="presParOf" srcId="{39805946-6380-463F-B8D4-A78F15822B82}" destId="{3F3F1C84-5A98-4C75-AD1A-3398B5F02B7A}" srcOrd="2" destOrd="0" presId="urn:microsoft.com/office/officeart/2005/8/layout/lProcess1"/>
    <dgm:cxn modelId="{BFBE74D9-4060-4D1C-B68A-C8BEDF739396}" type="presParOf" srcId="{F340AA32-B958-4E75-BD7D-CA9D1990FC2D}" destId="{ACF340B2-16EF-435E-99FA-A8FE3037FAB8}" srcOrd="1" destOrd="0" presId="urn:microsoft.com/office/officeart/2005/8/layout/lProcess1"/>
    <dgm:cxn modelId="{E27F36ED-5E16-4B1E-836C-4422CDF22E56}" type="presParOf" srcId="{F340AA32-B958-4E75-BD7D-CA9D1990FC2D}" destId="{22460E2F-4760-40E5-BFFA-1CFF1ADD243F}" srcOrd="2" destOrd="0" presId="urn:microsoft.com/office/officeart/2005/8/layout/lProcess1"/>
    <dgm:cxn modelId="{658F73DF-533F-4E0E-A63A-2FF88D033C62}" type="presParOf" srcId="{22460E2F-4760-40E5-BFFA-1CFF1ADD243F}" destId="{B6988CAB-08AF-4262-89D2-0D973E2D8FB2}" srcOrd="0" destOrd="0" presId="urn:microsoft.com/office/officeart/2005/8/layout/lProcess1"/>
    <dgm:cxn modelId="{299C1452-6C0D-406F-8126-48B08CECF9FA}" type="presParOf" srcId="{22460E2F-4760-40E5-BFFA-1CFF1ADD243F}" destId="{A07058B0-7CF4-432D-8258-2DCE3AAF1252}" srcOrd="1" destOrd="0" presId="urn:microsoft.com/office/officeart/2005/8/layout/lProcess1"/>
    <dgm:cxn modelId="{363F2BE9-02F9-48A2-8D87-08B00C24E0DC}" type="presParOf" srcId="{22460E2F-4760-40E5-BFFA-1CFF1ADD243F}" destId="{B9113BD9-7C59-4637-A3C2-423D57BD4B56}" srcOrd="2" destOrd="0" presId="urn:microsoft.com/office/officeart/2005/8/layout/lProcess1"/>
    <dgm:cxn modelId="{3A33B00E-2D06-486A-B092-00E917E6AEBA}" type="presParOf" srcId="{F340AA32-B958-4E75-BD7D-CA9D1990FC2D}" destId="{727F55B3-D66D-4F08-99F6-19343A701375}" srcOrd="3" destOrd="0" presId="urn:microsoft.com/office/officeart/2005/8/layout/lProcess1"/>
    <dgm:cxn modelId="{9B86E9D8-4E54-4A46-AADD-F269B2CDD101}" type="presParOf" srcId="{F340AA32-B958-4E75-BD7D-CA9D1990FC2D}" destId="{84655477-FA7D-4B1A-A319-4FC2C3E7E1F0}" srcOrd="4" destOrd="0" presId="urn:microsoft.com/office/officeart/2005/8/layout/lProcess1"/>
    <dgm:cxn modelId="{F86E763A-09F1-493D-BD19-42D4FD0D93C9}" type="presParOf" srcId="{84655477-FA7D-4B1A-A319-4FC2C3E7E1F0}" destId="{628CEC85-D739-4CA7-B2EB-22C770555BAB}" srcOrd="0" destOrd="0" presId="urn:microsoft.com/office/officeart/2005/8/layout/lProcess1"/>
    <dgm:cxn modelId="{A0A19805-514F-483D-9EF7-761DD114C440}" type="presParOf" srcId="{84655477-FA7D-4B1A-A319-4FC2C3E7E1F0}" destId="{94DCBE52-37E9-4F21-B436-99C8F81F6332}" srcOrd="1" destOrd="0" presId="urn:microsoft.com/office/officeart/2005/8/layout/lProcess1"/>
    <dgm:cxn modelId="{33993271-C561-47EE-8715-9104BEB82638}" type="presParOf" srcId="{84655477-FA7D-4B1A-A319-4FC2C3E7E1F0}" destId="{F7B0A33F-D718-48B0-ABB6-B2A2DAE88F55}" srcOrd="2" destOrd="0" presId="urn:microsoft.com/office/officeart/2005/8/layout/l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AEFF39-96D2-4257-9BEA-22AF34BC452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67FC3DB-966D-4A43-99F0-BCA66DD878D1}">
      <dgm:prSet phldrT="[文字]" custT="1"/>
      <dgm:spPr/>
      <dgm:t>
        <a:bodyPr/>
        <a:lstStyle/>
        <a:p>
          <a:pPr algn="l"/>
          <a:r>
            <a:rPr lang="zh-TW" altLang="en-US" sz="20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哄抬價格</a:t>
          </a:r>
          <a:r>
            <a:rPr lang="zh-TW" altLang="en-US" sz="2000" dirty="0" smtClean="0">
              <a:latin typeface="Noto Sans TC Black" panose="020B0A00000000000000" pitchFamily="34" charset="-120"/>
              <a:ea typeface="Noto Sans TC Black" panose="020B0A00000000000000" pitchFamily="34" charset="-120"/>
            </a:rPr>
            <a:t>或無故囤積不售公告防疫</a:t>
          </a:r>
          <a:r>
            <a:rPr lang="zh-TW" altLang="en-US" sz="20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物資</a:t>
          </a:r>
        </a:p>
      </dgm:t>
    </dgm:pt>
    <dgm:pt modelId="{C3B0B4AE-2CE8-416D-B764-56160529FE82}" type="parTrans" cxnId="{E5032AF3-2A12-4604-8013-B0C7D542D4C8}">
      <dgm:prSet/>
      <dgm:spPr/>
      <dgm:t>
        <a:bodyPr/>
        <a:lstStyle/>
        <a:p>
          <a:endParaRPr lang="zh-TW" altLang="en-US"/>
        </a:p>
      </dgm:t>
    </dgm:pt>
    <dgm:pt modelId="{F5D31CD2-648F-4094-8EAA-813CD676A057}" type="sibTrans" cxnId="{E5032AF3-2A12-4604-8013-B0C7D542D4C8}">
      <dgm:prSet/>
      <dgm:spPr/>
      <dgm:t>
        <a:bodyPr/>
        <a:lstStyle/>
        <a:p>
          <a:endParaRPr lang="zh-TW" altLang="en-US"/>
        </a:p>
      </dgm:t>
    </dgm:pt>
    <dgm:pt modelId="{393331A9-CDF6-4089-9CA1-D7102FD8F4B0}">
      <dgm:prSet phldrT="[文字]" custT="1"/>
      <dgm:spPr/>
      <dgm:t>
        <a:bodyPr/>
        <a:lstStyle/>
        <a:p>
          <a:pPr marL="268288" indent="-268288">
            <a:buFontTx/>
            <a:buNone/>
            <a:tabLst/>
          </a:pPr>
          <a:r>
            <a:rPr lang="zh-TW" altLang="en-US" sz="16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處</a:t>
          </a:r>
          <a:r>
            <a:rPr lang="en-US" altLang="zh-TW" sz="16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5</a:t>
          </a:r>
          <a:r>
            <a:rPr lang="zh-TW" sz="16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年以下有期徒刑，得併科新臺幣</a:t>
          </a:r>
          <a:r>
            <a:rPr lang="en-US" altLang="zh-TW" sz="16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5</a:t>
          </a:r>
          <a:r>
            <a:rPr lang="zh-TW" sz="16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百萬元以下罰金</a:t>
          </a:r>
          <a:endParaRPr lang="zh-TW" altLang="en-US" sz="1600" dirty="0">
            <a:latin typeface="Noto Sans TC Black" panose="020B0A00000000000000" pitchFamily="34" charset="-120"/>
            <a:ea typeface="Noto Sans TC Black" panose="020B0A00000000000000" pitchFamily="34" charset="-120"/>
          </a:endParaRPr>
        </a:p>
      </dgm:t>
    </dgm:pt>
    <dgm:pt modelId="{E6CE904A-D114-4B90-BCD8-70863E8E1240}" type="parTrans" cxnId="{420DE904-90ED-4F38-938C-5D584BF27AAA}">
      <dgm:prSet/>
      <dgm:spPr/>
      <dgm:t>
        <a:bodyPr/>
        <a:lstStyle/>
        <a:p>
          <a:endParaRPr lang="zh-TW" altLang="en-US"/>
        </a:p>
      </dgm:t>
    </dgm:pt>
    <dgm:pt modelId="{41A23014-E8DD-474C-94C4-3AC24460A699}" type="sibTrans" cxnId="{420DE904-90ED-4F38-938C-5D584BF27AAA}">
      <dgm:prSet/>
      <dgm:spPr/>
      <dgm:t>
        <a:bodyPr/>
        <a:lstStyle/>
        <a:p>
          <a:endParaRPr lang="zh-TW" altLang="en-US"/>
        </a:p>
      </dgm:t>
    </dgm:pt>
    <dgm:pt modelId="{22D67760-4C46-446E-A581-85DE5A675760}">
      <dgm:prSet phldrT="[文字]" custT="1"/>
      <dgm:spPr>
        <a:solidFill>
          <a:srgbClr val="4ECDC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32410" tIns="116205" rIns="232410" bIns="116205" numCol="1" spcCol="1270" anchor="ctr" anchorCtr="0"/>
        <a:lstStyle/>
        <a:p>
          <a:pPr algn="just"/>
          <a:r>
            <a:rPr lang="zh-TW" altLang="en-US" sz="1800" kern="1200" dirty="0" smtClean="0">
              <a:solidFill>
                <a:srgbClr val="FFFFFF"/>
              </a:solidFill>
              <a:latin typeface="Noto Sans TC Black" panose="020B0A00000000000000" pitchFamily="34" charset="-120"/>
              <a:ea typeface="Noto Sans TC Black" panose="020B0A00000000000000" pitchFamily="34" charset="-120"/>
              <a:cs typeface="+mn-cs"/>
            </a:rPr>
            <a:t>罹患或疑似罹患者</a:t>
          </a:r>
          <a:r>
            <a:rPr lang="zh-TW" altLang="en-US" sz="1800" kern="1200" dirty="0">
              <a:solidFill>
                <a:srgbClr val="FFFFFF"/>
              </a:solidFill>
              <a:latin typeface="Noto Sans TC Black" panose="020B0A00000000000000" pitchFamily="34" charset="-120"/>
              <a:ea typeface="Noto Sans TC Black" panose="020B0A00000000000000" pitchFamily="34" charset="-120"/>
              <a:cs typeface="+mn-cs"/>
            </a:rPr>
            <a:t>不遵指示而有傳染他人之虞</a:t>
          </a:r>
        </a:p>
      </dgm:t>
    </dgm:pt>
    <dgm:pt modelId="{FE4FDF75-AE18-4A28-903A-59DE2390ED43}" type="parTrans" cxnId="{7607B765-BC17-48B6-831E-4C807E15C14C}">
      <dgm:prSet/>
      <dgm:spPr/>
      <dgm:t>
        <a:bodyPr/>
        <a:lstStyle/>
        <a:p>
          <a:endParaRPr lang="zh-TW" altLang="en-US"/>
        </a:p>
      </dgm:t>
    </dgm:pt>
    <dgm:pt modelId="{52AC1BBE-0053-4896-83D7-536DD941CAED}" type="sibTrans" cxnId="{7607B765-BC17-48B6-831E-4C807E15C14C}">
      <dgm:prSet/>
      <dgm:spPr/>
      <dgm:t>
        <a:bodyPr/>
        <a:lstStyle/>
        <a:p>
          <a:endParaRPr lang="zh-TW" altLang="en-US"/>
        </a:p>
      </dgm:t>
    </dgm:pt>
    <dgm:pt modelId="{9CB5CC64-E4AC-4F96-BBA6-4D94BC0AE0F4}">
      <dgm:prSet phldrT="[文字]" custT="1"/>
      <dgm:spPr/>
      <dgm:t>
        <a:bodyPr/>
        <a:lstStyle/>
        <a:p>
          <a:pPr marL="268288" indent="-268288">
            <a:buFontTx/>
            <a:buNone/>
          </a:pPr>
          <a:r>
            <a:rPr lang="zh-TW" altLang="en-US" sz="16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處</a:t>
          </a:r>
          <a:r>
            <a:rPr lang="en-US" altLang="zh-TW" sz="16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2</a:t>
          </a:r>
          <a:r>
            <a:rPr lang="zh-TW" altLang="en-US" sz="16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年以下有期徒刑、拘役或新臺幣</a:t>
          </a:r>
          <a:r>
            <a:rPr lang="en-US" altLang="zh-TW" sz="16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2</a:t>
          </a:r>
          <a:r>
            <a:rPr lang="zh-TW" altLang="en-US" sz="16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百萬元以下罰金。</a:t>
          </a:r>
        </a:p>
      </dgm:t>
    </dgm:pt>
    <dgm:pt modelId="{08D2B8DF-7FC3-4FE5-A6DB-D29D04AA318E}" type="parTrans" cxnId="{95F467AE-495B-4177-98B8-2468BF969E20}">
      <dgm:prSet/>
      <dgm:spPr/>
      <dgm:t>
        <a:bodyPr/>
        <a:lstStyle/>
        <a:p>
          <a:endParaRPr lang="zh-TW" altLang="en-US"/>
        </a:p>
      </dgm:t>
    </dgm:pt>
    <dgm:pt modelId="{6331155E-F049-4922-BBB1-F61B1A66DC2D}" type="sibTrans" cxnId="{95F467AE-495B-4177-98B8-2468BF969E20}">
      <dgm:prSet/>
      <dgm:spPr/>
      <dgm:t>
        <a:bodyPr/>
        <a:lstStyle/>
        <a:p>
          <a:endParaRPr lang="zh-TW" altLang="en-US"/>
        </a:p>
      </dgm:t>
    </dgm:pt>
    <dgm:pt modelId="{E1410D86-B530-4F39-9710-3921D4445A83}">
      <dgm:prSet phldrT="[文字]" custT="1"/>
      <dgm:spPr/>
      <dgm:t>
        <a:bodyPr/>
        <a:lstStyle/>
        <a:p>
          <a:pPr algn="l"/>
          <a:r>
            <a:rPr lang="zh-TW" altLang="en-US" sz="20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散播疫情謠言足生損害公眾或他人</a:t>
          </a:r>
        </a:p>
      </dgm:t>
    </dgm:pt>
    <dgm:pt modelId="{15BE8903-AEE2-42AD-9EA4-A06AA387AD39}" type="parTrans" cxnId="{3B99ADC4-353F-4B69-86DE-C2ADE0BE2F38}">
      <dgm:prSet/>
      <dgm:spPr/>
      <dgm:t>
        <a:bodyPr/>
        <a:lstStyle/>
        <a:p>
          <a:endParaRPr lang="zh-TW" altLang="en-US"/>
        </a:p>
      </dgm:t>
    </dgm:pt>
    <dgm:pt modelId="{396AF4D3-188E-4563-BEF8-CB46F31DF426}" type="sibTrans" cxnId="{3B99ADC4-353F-4B69-86DE-C2ADE0BE2F38}">
      <dgm:prSet/>
      <dgm:spPr/>
      <dgm:t>
        <a:bodyPr/>
        <a:lstStyle/>
        <a:p>
          <a:endParaRPr lang="zh-TW" altLang="en-US"/>
        </a:p>
      </dgm:t>
    </dgm:pt>
    <dgm:pt modelId="{CCC959C9-EBAB-4EED-9258-6267B49B1E05}">
      <dgm:prSet phldrT="[文字]" custT="1"/>
      <dgm:spPr/>
      <dgm:t>
        <a:bodyPr/>
        <a:lstStyle/>
        <a:p>
          <a:pPr marL="268288" indent="-268288">
            <a:buFontTx/>
            <a:buNone/>
          </a:pPr>
          <a:r>
            <a:rPr lang="zh-TW" altLang="en-US" sz="16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處</a:t>
          </a:r>
          <a:r>
            <a:rPr lang="en-US" altLang="zh-TW" sz="16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3</a:t>
          </a:r>
          <a:r>
            <a:rPr lang="zh-TW" altLang="en-US" sz="16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年以下有期徒刑、拘役或科或併科新臺幣</a:t>
          </a:r>
          <a:r>
            <a:rPr lang="en-US" altLang="zh-TW" sz="16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3</a:t>
          </a:r>
          <a:r>
            <a:rPr lang="zh-TW" altLang="en-US" sz="16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百萬元以下罰金。</a:t>
          </a:r>
        </a:p>
      </dgm:t>
    </dgm:pt>
    <dgm:pt modelId="{880EE189-B871-4137-BC61-10CF78F71D2F}" type="parTrans" cxnId="{F04A805B-ED17-494B-8FA8-A835E06C9F85}">
      <dgm:prSet/>
      <dgm:spPr/>
      <dgm:t>
        <a:bodyPr/>
        <a:lstStyle/>
        <a:p>
          <a:endParaRPr lang="zh-TW" altLang="en-US"/>
        </a:p>
      </dgm:t>
    </dgm:pt>
    <dgm:pt modelId="{88D53C07-8945-421A-911B-CEABB5E86D70}" type="sibTrans" cxnId="{F04A805B-ED17-494B-8FA8-A835E06C9F85}">
      <dgm:prSet/>
      <dgm:spPr/>
      <dgm:t>
        <a:bodyPr/>
        <a:lstStyle/>
        <a:p>
          <a:endParaRPr lang="zh-TW" altLang="en-US"/>
        </a:p>
      </dgm:t>
    </dgm:pt>
    <dgm:pt modelId="{FEDEF203-25CB-433A-8FEC-2CC378AA3CB6}">
      <dgm:prSet phldrT="[文字]" custT="1"/>
      <dgm:spPr/>
      <dgm:t>
        <a:bodyPr/>
        <a:lstStyle/>
        <a:p>
          <a:pPr marL="0" indent="0">
            <a:buFontTx/>
            <a:buNone/>
            <a:tabLst/>
          </a:pPr>
          <a:r>
            <a:rPr lang="zh-TW" altLang="en-US" sz="16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（未遂犯罰之）</a:t>
          </a:r>
        </a:p>
      </dgm:t>
    </dgm:pt>
    <dgm:pt modelId="{3EAC637D-3FDB-40F0-8471-C95ACE1C4D21}" type="parTrans" cxnId="{7A7DD6E3-4CE5-43B9-9380-15CE05BFC697}">
      <dgm:prSet/>
      <dgm:spPr/>
    </dgm:pt>
    <dgm:pt modelId="{2F9E26FD-48DF-4469-A590-7490FADA572E}" type="sibTrans" cxnId="{7A7DD6E3-4CE5-43B9-9380-15CE05BFC697}">
      <dgm:prSet/>
      <dgm:spPr/>
    </dgm:pt>
    <dgm:pt modelId="{CCA9D1EC-2AAB-4F27-BA32-2F3B85DA14AD}" type="pres">
      <dgm:prSet presAssocID="{34AEFF39-96D2-4257-9BEA-22AF34BC45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067955A-FE46-487B-AD44-2C3CF6502450}" type="pres">
      <dgm:prSet presAssocID="{C67FC3DB-966D-4A43-99F0-BCA66DD878D1}" presName="linNode" presStyleCnt="0"/>
      <dgm:spPr/>
    </dgm:pt>
    <dgm:pt modelId="{93153BD6-C0DC-41DB-B1BE-52C5AFBFD426}" type="pres">
      <dgm:prSet presAssocID="{C67FC3DB-966D-4A43-99F0-BCA66DD878D1}" presName="parentText" presStyleLbl="node1" presStyleIdx="0" presStyleCnt="3" custScaleX="13439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C2C039-94FC-4C0E-93E4-A6BAF2158468}" type="pres">
      <dgm:prSet presAssocID="{C67FC3DB-966D-4A43-99F0-BCA66DD878D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5FB82C-45DF-49AF-BF3D-A4CAB29AAFF7}" type="pres">
      <dgm:prSet presAssocID="{F5D31CD2-648F-4094-8EAA-813CD676A057}" presName="sp" presStyleCnt="0"/>
      <dgm:spPr/>
    </dgm:pt>
    <dgm:pt modelId="{8DD03599-E698-48BF-8F55-456BAD0677FD}" type="pres">
      <dgm:prSet presAssocID="{22D67760-4C46-446E-A581-85DE5A675760}" presName="linNode" presStyleCnt="0"/>
      <dgm:spPr/>
    </dgm:pt>
    <dgm:pt modelId="{F62AAD63-31EB-402F-BF53-647E0C218540}" type="pres">
      <dgm:prSet presAssocID="{22D67760-4C46-446E-A581-85DE5A675760}" presName="parentText" presStyleLbl="node1" presStyleIdx="1" presStyleCnt="3" custScaleX="134622">
        <dgm:presLayoutVars>
          <dgm:chMax val="1"/>
          <dgm:bulletEnabled val="1"/>
        </dgm:presLayoutVars>
      </dgm:prSet>
      <dgm:spPr>
        <a:xfrm>
          <a:off x="0" y="1377156"/>
          <a:ext cx="2832197" cy="1309687"/>
        </a:xfrm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A1B7F650-4317-407F-A38F-F4618A5BF7BA}" type="pres">
      <dgm:prSet presAssocID="{22D67760-4C46-446E-A581-85DE5A67576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E1B4B1-33EA-4414-8840-2143541FF927}" type="pres">
      <dgm:prSet presAssocID="{52AC1BBE-0053-4896-83D7-536DD941CAED}" presName="sp" presStyleCnt="0"/>
      <dgm:spPr/>
    </dgm:pt>
    <dgm:pt modelId="{962E30BD-AE18-47B4-95A3-E0389BCDCF5D}" type="pres">
      <dgm:prSet presAssocID="{E1410D86-B530-4F39-9710-3921D4445A83}" presName="linNode" presStyleCnt="0"/>
      <dgm:spPr/>
    </dgm:pt>
    <dgm:pt modelId="{FDF20CD6-3BC5-45B5-B58A-8198E7BB9906}" type="pres">
      <dgm:prSet presAssocID="{E1410D86-B530-4F39-9710-3921D4445A83}" presName="parentText" presStyleLbl="node1" presStyleIdx="2" presStyleCnt="3" custScaleX="13462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16BE15-0E3E-42E1-8E06-E9226B63107D}" type="pres">
      <dgm:prSet presAssocID="{E1410D86-B530-4F39-9710-3921D4445A8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0FAEBC5-22F3-4729-A97D-EB7D8CBF7D3B}" type="presOf" srcId="{34AEFF39-96D2-4257-9BEA-22AF34BC4528}" destId="{CCA9D1EC-2AAB-4F27-BA32-2F3B85DA14AD}" srcOrd="0" destOrd="0" presId="urn:microsoft.com/office/officeart/2005/8/layout/vList5"/>
    <dgm:cxn modelId="{420DE904-90ED-4F38-938C-5D584BF27AAA}" srcId="{C67FC3DB-966D-4A43-99F0-BCA66DD878D1}" destId="{393331A9-CDF6-4089-9CA1-D7102FD8F4B0}" srcOrd="0" destOrd="0" parTransId="{E6CE904A-D114-4B90-BCD8-70863E8E1240}" sibTransId="{41A23014-E8DD-474C-94C4-3AC24460A699}"/>
    <dgm:cxn modelId="{95F467AE-495B-4177-98B8-2468BF969E20}" srcId="{22D67760-4C46-446E-A581-85DE5A675760}" destId="{9CB5CC64-E4AC-4F96-BBA6-4D94BC0AE0F4}" srcOrd="0" destOrd="0" parTransId="{08D2B8DF-7FC3-4FE5-A6DB-D29D04AA318E}" sibTransId="{6331155E-F049-4922-BBB1-F61B1A66DC2D}"/>
    <dgm:cxn modelId="{516D3D2B-FB74-47D6-A966-7D01437D2A2C}" type="presOf" srcId="{E1410D86-B530-4F39-9710-3921D4445A83}" destId="{FDF20CD6-3BC5-45B5-B58A-8198E7BB9906}" srcOrd="0" destOrd="0" presId="urn:microsoft.com/office/officeart/2005/8/layout/vList5"/>
    <dgm:cxn modelId="{7A7DD6E3-4CE5-43B9-9380-15CE05BFC697}" srcId="{C67FC3DB-966D-4A43-99F0-BCA66DD878D1}" destId="{FEDEF203-25CB-433A-8FEC-2CC378AA3CB6}" srcOrd="1" destOrd="0" parTransId="{3EAC637D-3FDB-40F0-8471-C95ACE1C4D21}" sibTransId="{2F9E26FD-48DF-4469-A590-7490FADA572E}"/>
    <dgm:cxn modelId="{0D840878-1316-4324-9690-E1A949480D05}" type="presOf" srcId="{9CB5CC64-E4AC-4F96-BBA6-4D94BC0AE0F4}" destId="{A1B7F650-4317-407F-A38F-F4618A5BF7BA}" srcOrd="0" destOrd="0" presId="urn:microsoft.com/office/officeart/2005/8/layout/vList5"/>
    <dgm:cxn modelId="{E5032AF3-2A12-4604-8013-B0C7D542D4C8}" srcId="{34AEFF39-96D2-4257-9BEA-22AF34BC4528}" destId="{C67FC3DB-966D-4A43-99F0-BCA66DD878D1}" srcOrd="0" destOrd="0" parTransId="{C3B0B4AE-2CE8-416D-B764-56160529FE82}" sibTransId="{F5D31CD2-648F-4094-8EAA-813CD676A057}"/>
    <dgm:cxn modelId="{F04A805B-ED17-494B-8FA8-A835E06C9F85}" srcId="{E1410D86-B530-4F39-9710-3921D4445A83}" destId="{CCC959C9-EBAB-4EED-9258-6267B49B1E05}" srcOrd="0" destOrd="0" parTransId="{880EE189-B871-4137-BC61-10CF78F71D2F}" sibTransId="{88D53C07-8945-421A-911B-CEABB5E86D70}"/>
    <dgm:cxn modelId="{C3847F90-F582-4255-8E02-56F0F9941DE6}" type="presOf" srcId="{CCC959C9-EBAB-4EED-9258-6267B49B1E05}" destId="{3016BE15-0E3E-42E1-8E06-E9226B63107D}" srcOrd="0" destOrd="0" presId="urn:microsoft.com/office/officeart/2005/8/layout/vList5"/>
    <dgm:cxn modelId="{7607B765-BC17-48B6-831E-4C807E15C14C}" srcId="{34AEFF39-96D2-4257-9BEA-22AF34BC4528}" destId="{22D67760-4C46-446E-A581-85DE5A675760}" srcOrd="1" destOrd="0" parTransId="{FE4FDF75-AE18-4A28-903A-59DE2390ED43}" sibTransId="{52AC1BBE-0053-4896-83D7-536DD941CAED}"/>
    <dgm:cxn modelId="{DEAF250F-6D70-473D-A815-AF27DF8A3A03}" type="presOf" srcId="{393331A9-CDF6-4089-9CA1-D7102FD8F4B0}" destId="{3BC2C039-94FC-4C0E-93E4-A6BAF2158468}" srcOrd="0" destOrd="0" presId="urn:microsoft.com/office/officeart/2005/8/layout/vList5"/>
    <dgm:cxn modelId="{09E35102-6A18-49D6-9613-B8AE9FCE7B48}" type="presOf" srcId="{22D67760-4C46-446E-A581-85DE5A675760}" destId="{F62AAD63-31EB-402F-BF53-647E0C218540}" srcOrd="0" destOrd="0" presId="urn:microsoft.com/office/officeart/2005/8/layout/vList5"/>
    <dgm:cxn modelId="{3B99ADC4-353F-4B69-86DE-C2ADE0BE2F38}" srcId="{34AEFF39-96D2-4257-9BEA-22AF34BC4528}" destId="{E1410D86-B530-4F39-9710-3921D4445A83}" srcOrd="2" destOrd="0" parTransId="{15BE8903-AEE2-42AD-9EA4-A06AA387AD39}" sibTransId="{396AF4D3-188E-4563-BEF8-CB46F31DF426}"/>
    <dgm:cxn modelId="{E636625D-5D75-489C-82CE-982BF7F67511}" type="presOf" srcId="{C67FC3DB-966D-4A43-99F0-BCA66DD878D1}" destId="{93153BD6-C0DC-41DB-B1BE-52C5AFBFD426}" srcOrd="0" destOrd="0" presId="urn:microsoft.com/office/officeart/2005/8/layout/vList5"/>
    <dgm:cxn modelId="{5077B202-1BA0-4A59-BD65-D40A9A4F25C1}" type="presOf" srcId="{FEDEF203-25CB-433A-8FEC-2CC378AA3CB6}" destId="{3BC2C039-94FC-4C0E-93E4-A6BAF2158468}" srcOrd="0" destOrd="1" presId="urn:microsoft.com/office/officeart/2005/8/layout/vList5"/>
    <dgm:cxn modelId="{FCDD325F-4626-45DC-B2F6-68620A8C4651}" type="presParOf" srcId="{CCA9D1EC-2AAB-4F27-BA32-2F3B85DA14AD}" destId="{1067955A-FE46-487B-AD44-2C3CF6502450}" srcOrd="0" destOrd="0" presId="urn:microsoft.com/office/officeart/2005/8/layout/vList5"/>
    <dgm:cxn modelId="{0C4B3F6E-7419-494C-B7E1-7945C3929A48}" type="presParOf" srcId="{1067955A-FE46-487B-AD44-2C3CF6502450}" destId="{93153BD6-C0DC-41DB-B1BE-52C5AFBFD426}" srcOrd="0" destOrd="0" presId="urn:microsoft.com/office/officeart/2005/8/layout/vList5"/>
    <dgm:cxn modelId="{9AEC23E5-3E11-4551-893B-54EB444017E6}" type="presParOf" srcId="{1067955A-FE46-487B-AD44-2C3CF6502450}" destId="{3BC2C039-94FC-4C0E-93E4-A6BAF2158468}" srcOrd="1" destOrd="0" presId="urn:microsoft.com/office/officeart/2005/8/layout/vList5"/>
    <dgm:cxn modelId="{D0F5E5B5-3D22-4FB6-8D03-279EBD6E4B32}" type="presParOf" srcId="{CCA9D1EC-2AAB-4F27-BA32-2F3B85DA14AD}" destId="{C05FB82C-45DF-49AF-BF3D-A4CAB29AAFF7}" srcOrd="1" destOrd="0" presId="urn:microsoft.com/office/officeart/2005/8/layout/vList5"/>
    <dgm:cxn modelId="{B1B8B641-B4EA-4FF7-950A-D9CBBE70C735}" type="presParOf" srcId="{CCA9D1EC-2AAB-4F27-BA32-2F3B85DA14AD}" destId="{8DD03599-E698-48BF-8F55-456BAD0677FD}" srcOrd="2" destOrd="0" presId="urn:microsoft.com/office/officeart/2005/8/layout/vList5"/>
    <dgm:cxn modelId="{7D5A919B-43B8-4C84-A996-74C37BB9BB5A}" type="presParOf" srcId="{8DD03599-E698-48BF-8F55-456BAD0677FD}" destId="{F62AAD63-31EB-402F-BF53-647E0C218540}" srcOrd="0" destOrd="0" presId="urn:microsoft.com/office/officeart/2005/8/layout/vList5"/>
    <dgm:cxn modelId="{0F3653BC-2BF9-4A25-8BF6-4F344ED474E8}" type="presParOf" srcId="{8DD03599-E698-48BF-8F55-456BAD0677FD}" destId="{A1B7F650-4317-407F-A38F-F4618A5BF7BA}" srcOrd="1" destOrd="0" presId="urn:microsoft.com/office/officeart/2005/8/layout/vList5"/>
    <dgm:cxn modelId="{495EEFCF-E6D8-4AD0-BC80-91A80932AF91}" type="presParOf" srcId="{CCA9D1EC-2AAB-4F27-BA32-2F3B85DA14AD}" destId="{5AE1B4B1-33EA-4414-8840-2143541FF927}" srcOrd="3" destOrd="0" presId="urn:microsoft.com/office/officeart/2005/8/layout/vList5"/>
    <dgm:cxn modelId="{D6DF97F2-6AF7-4B88-B1AB-A759871C9487}" type="presParOf" srcId="{CCA9D1EC-2AAB-4F27-BA32-2F3B85DA14AD}" destId="{962E30BD-AE18-47B4-95A3-E0389BCDCF5D}" srcOrd="4" destOrd="0" presId="urn:microsoft.com/office/officeart/2005/8/layout/vList5"/>
    <dgm:cxn modelId="{D395B44D-D96C-4309-A4E0-A363B66D0FC9}" type="presParOf" srcId="{962E30BD-AE18-47B4-95A3-E0389BCDCF5D}" destId="{FDF20CD6-3BC5-45B5-B58A-8198E7BB9906}" srcOrd="0" destOrd="0" presId="urn:microsoft.com/office/officeart/2005/8/layout/vList5"/>
    <dgm:cxn modelId="{718026F1-0376-4750-B441-38469BCAE809}" type="presParOf" srcId="{962E30BD-AE18-47B4-95A3-E0389BCDCF5D}" destId="{3016BE15-0E3E-42E1-8E06-E9226B63107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E45BAE-5184-49F8-9592-E5FF2BCF1CD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EEEFD9A-05B4-4487-9334-1FF41F75C9CE}">
      <dgm:prSet phldrT="[文字]"/>
      <dgm:spPr/>
      <dgm:t>
        <a:bodyPr/>
        <a:lstStyle/>
        <a:p>
          <a:pPr>
            <a:spcAft>
              <a:spcPts val="600"/>
            </a:spcAft>
          </a:pPr>
          <a:r>
            <a:rPr lang="zh-TW" altLang="en-US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溯及自第五類傳染病公告日</a:t>
          </a:r>
          <a:endParaRPr lang="en-US" altLang="zh-TW" dirty="0">
            <a:latin typeface="Noto Sans TC Black" panose="020B0A00000000000000" pitchFamily="34" charset="-120"/>
            <a:ea typeface="Noto Sans TC Black" panose="020B0A00000000000000" pitchFamily="34" charset="-120"/>
          </a:endParaRPr>
        </a:p>
      </dgm:t>
    </dgm:pt>
    <dgm:pt modelId="{0B9FC731-2435-40F4-9028-9BEB1B5498D1}" type="parTrans" cxnId="{B724FF2C-62DB-4E1E-8710-60D76D4D8990}">
      <dgm:prSet/>
      <dgm:spPr/>
      <dgm:t>
        <a:bodyPr/>
        <a:lstStyle/>
        <a:p>
          <a:endParaRPr lang="zh-TW" altLang="en-US"/>
        </a:p>
      </dgm:t>
    </dgm:pt>
    <dgm:pt modelId="{DEA287A3-7E43-4387-BCBE-73D96858B088}" type="sibTrans" cxnId="{B724FF2C-62DB-4E1E-8710-60D76D4D8990}">
      <dgm:prSet/>
      <dgm:spPr>
        <a:solidFill>
          <a:srgbClr val="0070C0"/>
        </a:solidFill>
      </dgm:spPr>
      <dgm:t>
        <a:bodyPr/>
        <a:lstStyle/>
        <a:p>
          <a:endParaRPr lang="zh-TW" altLang="en-US"/>
        </a:p>
      </dgm:t>
    </dgm:pt>
    <dgm:pt modelId="{E46AFC0E-115E-400D-BDC2-F8704C5E5B66}">
      <dgm:prSet phldrT="[文字]" custT="1"/>
      <dgm:spPr/>
      <dgm:t>
        <a:bodyPr/>
        <a:lstStyle/>
        <a:p>
          <a:r>
            <a:rPr lang="en-US" altLang="zh-TW" sz="2800" kern="1200" dirty="0">
              <a:solidFill>
                <a:srgbClr val="FFFFFF"/>
              </a:solidFill>
              <a:latin typeface="Noto Sans TC Black" panose="020B0A00000000000000" pitchFamily="34" charset="-120"/>
              <a:ea typeface="Noto Sans TC Black" panose="020B0A00000000000000" pitchFamily="34" charset="-120"/>
              <a:cs typeface="+mn-cs"/>
            </a:rPr>
            <a:t>110.06.30</a:t>
          </a:r>
          <a:endParaRPr lang="zh-TW" altLang="en-US" sz="2800" kern="1200" dirty="0">
            <a:latin typeface="Noto Sans TC Black" panose="020B0A00000000000000" pitchFamily="34" charset="-120"/>
            <a:ea typeface="Noto Sans TC Black" panose="020B0A00000000000000" pitchFamily="34" charset="-120"/>
          </a:endParaRPr>
        </a:p>
      </dgm:t>
    </dgm:pt>
    <dgm:pt modelId="{40F3B7B1-A109-49F2-8268-C27E8944DAB0}" type="parTrans" cxnId="{F4053E28-84C1-4363-9C03-FA2C2D3F6826}">
      <dgm:prSet/>
      <dgm:spPr/>
      <dgm:t>
        <a:bodyPr/>
        <a:lstStyle/>
        <a:p>
          <a:endParaRPr lang="zh-TW" altLang="en-US"/>
        </a:p>
      </dgm:t>
    </dgm:pt>
    <dgm:pt modelId="{76991B19-AF73-49D1-A361-0512702826F6}" type="sibTrans" cxnId="{F4053E28-84C1-4363-9C03-FA2C2D3F6826}">
      <dgm:prSet/>
      <dgm:spPr/>
      <dgm:t>
        <a:bodyPr/>
        <a:lstStyle/>
        <a:p>
          <a:endParaRPr lang="zh-TW" altLang="en-US"/>
        </a:p>
      </dgm:t>
    </dgm:pt>
    <dgm:pt modelId="{BECD33CD-7892-4B02-AE0C-4B2B43949D5C}" type="pres">
      <dgm:prSet presAssocID="{98E45BAE-5184-49F8-9592-E5FF2BCF1CD9}" presName="Name0" presStyleCnt="0">
        <dgm:presLayoutVars>
          <dgm:dir/>
          <dgm:resizeHandles val="exact"/>
        </dgm:presLayoutVars>
      </dgm:prSet>
      <dgm:spPr/>
    </dgm:pt>
    <dgm:pt modelId="{6414B863-9E96-426D-9805-04B5609ABB2C}" type="pres">
      <dgm:prSet presAssocID="{0EEEFD9A-05B4-4487-9334-1FF41F75C9C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5C76BC-7170-4745-8239-BB599DCEE8EE}" type="pres">
      <dgm:prSet presAssocID="{DEA287A3-7E43-4387-BCBE-73D96858B088}" presName="sibTrans" presStyleLbl="sibTrans2D1" presStyleIdx="0" presStyleCnt="1"/>
      <dgm:spPr/>
      <dgm:t>
        <a:bodyPr/>
        <a:lstStyle/>
        <a:p>
          <a:endParaRPr lang="zh-TW" altLang="en-US"/>
        </a:p>
      </dgm:t>
    </dgm:pt>
    <dgm:pt modelId="{6E4FC5E6-5EC2-4DF1-A23A-FAA6E6B400CA}" type="pres">
      <dgm:prSet presAssocID="{DEA287A3-7E43-4387-BCBE-73D96858B088}" presName="connectorText" presStyleLbl="sibTrans2D1" presStyleIdx="0" presStyleCnt="1"/>
      <dgm:spPr/>
      <dgm:t>
        <a:bodyPr/>
        <a:lstStyle/>
        <a:p>
          <a:endParaRPr lang="zh-TW" altLang="en-US"/>
        </a:p>
      </dgm:t>
    </dgm:pt>
    <dgm:pt modelId="{5F99D133-6EF9-4895-ADD2-139BA0646E04}" type="pres">
      <dgm:prSet presAssocID="{E46AFC0E-115E-400D-BDC2-F8704C5E5B6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53FF938-7F96-48DA-BB75-8D91001DF17E}" type="presOf" srcId="{DEA287A3-7E43-4387-BCBE-73D96858B088}" destId="{6E4FC5E6-5EC2-4DF1-A23A-FAA6E6B400CA}" srcOrd="1" destOrd="0" presId="urn:microsoft.com/office/officeart/2005/8/layout/process1"/>
    <dgm:cxn modelId="{FD971723-809F-420E-850C-D2BFFAEC0691}" type="presOf" srcId="{0EEEFD9A-05B4-4487-9334-1FF41F75C9CE}" destId="{6414B863-9E96-426D-9805-04B5609ABB2C}" srcOrd="0" destOrd="0" presId="urn:microsoft.com/office/officeart/2005/8/layout/process1"/>
    <dgm:cxn modelId="{B724FF2C-62DB-4E1E-8710-60D76D4D8990}" srcId="{98E45BAE-5184-49F8-9592-E5FF2BCF1CD9}" destId="{0EEEFD9A-05B4-4487-9334-1FF41F75C9CE}" srcOrd="0" destOrd="0" parTransId="{0B9FC731-2435-40F4-9028-9BEB1B5498D1}" sibTransId="{DEA287A3-7E43-4387-BCBE-73D96858B088}"/>
    <dgm:cxn modelId="{F4053E28-84C1-4363-9C03-FA2C2D3F6826}" srcId="{98E45BAE-5184-49F8-9592-E5FF2BCF1CD9}" destId="{E46AFC0E-115E-400D-BDC2-F8704C5E5B66}" srcOrd="1" destOrd="0" parTransId="{40F3B7B1-A109-49F2-8268-C27E8944DAB0}" sibTransId="{76991B19-AF73-49D1-A361-0512702826F6}"/>
    <dgm:cxn modelId="{5C9B2604-AE60-48AC-9043-E67A5A8BDBB6}" type="presOf" srcId="{E46AFC0E-115E-400D-BDC2-F8704C5E5B66}" destId="{5F99D133-6EF9-4895-ADD2-139BA0646E04}" srcOrd="0" destOrd="0" presId="urn:microsoft.com/office/officeart/2005/8/layout/process1"/>
    <dgm:cxn modelId="{52D34F0B-7942-4FFC-9906-A24951A3119C}" type="presOf" srcId="{98E45BAE-5184-49F8-9592-E5FF2BCF1CD9}" destId="{BECD33CD-7892-4B02-AE0C-4B2B43949D5C}" srcOrd="0" destOrd="0" presId="urn:microsoft.com/office/officeart/2005/8/layout/process1"/>
    <dgm:cxn modelId="{354A53BB-8A78-43D6-8344-32AB39B68006}" type="presOf" srcId="{DEA287A3-7E43-4387-BCBE-73D96858B088}" destId="{385C76BC-7170-4745-8239-BB599DCEE8EE}" srcOrd="0" destOrd="0" presId="urn:microsoft.com/office/officeart/2005/8/layout/process1"/>
    <dgm:cxn modelId="{8820AAE7-5AED-4BC6-B1A5-B883CD5770C0}" type="presParOf" srcId="{BECD33CD-7892-4B02-AE0C-4B2B43949D5C}" destId="{6414B863-9E96-426D-9805-04B5609ABB2C}" srcOrd="0" destOrd="0" presId="urn:microsoft.com/office/officeart/2005/8/layout/process1"/>
    <dgm:cxn modelId="{D1E2F27C-B15B-41FA-9FD2-91370D08ED6E}" type="presParOf" srcId="{BECD33CD-7892-4B02-AE0C-4B2B43949D5C}" destId="{385C76BC-7170-4745-8239-BB599DCEE8EE}" srcOrd="1" destOrd="0" presId="urn:microsoft.com/office/officeart/2005/8/layout/process1"/>
    <dgm:cxn modelId="{FDB3EAE7-BFEA-4E50-96E8-C7F530A0782D}" type="presParOf" srcId="{385C76BC-7170-4745-8239-BB599DCEE8EE}" destId="{6E4FC5E6-5EC2-4DF1-A23A-FAA6E6B400CA}" srcOrd="0" destOrd="0" presId="urn:microsoft.com/office/officeart/2005/8/layout/process1"/>
    <dgm:cxn modelId="{43594111-9F57-4A0E-965B-F54CD5BF9A9E}" type="presParOf" srcId="{BECD33CD-7892-4B02-AE0C-4B2B43949D5C}" destId="{5F99D133-6EF9-4895-ADD2-139BA0646E0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531438-AF42-4564-A9E9-202F0DCE867C}">
      <dsp:nvSpPr>
        <dsp:cNvPr id="0" name=""/>
        <dsp:cNvSpPr/>
      </dsp:nvSpPr>
      <dsp:spPr>
        <a:xfrm>
          <a:off x="108297" y="550078"/>
          <a:ext cx="2916357" cy="1724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R="0" lvl="0" algn="ctr" defTabSz="2933700" rtl="0">
            <a:lnSpc>
              <a:spcPct val="6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Font typeface="Arial"/>
          </a:pPr>
          <a:endParaRPr lang="zh-TW" altLang="en-US" sz="6400" b="0" i="0" u="none" strike="noStrike" kern="1200" cap="none" dirty="0">
            <a:solidFill>
              <a:schemeClr val="bg1"/>
            </a:solidFill>
            <a:latin typeface="Noto Sans TC Black" panose="020B0A00000000000000" pitchFamily="34" charset="-120"/>
            <a:ea typeface="Noto Sans TC Black" panose="020B0A00000000000000" pitchFamily="34" charset="-120"/>
            <a:cs typeface="+mn-cs"/>
            <a:sym typeface="Arial"/>
          </a:endParaRPr>
        </a:p>
      </dsp:txBody>
      <dsp:txXfrm>
        <a:off x="108297" y="550078"/>
        <a:ext cx="2916357" cy="1724634"/>
      </dsp:txXfrm>
    </dsp:sp>
    <dsp:sp modelId="{0FD66E07-2B3C-4AE3-B66E-97E84A2447A0}">
      <dsp:nvSpPr>
        <dsp:cNvPr id="0" name=""/>
        <dsp:cNvSpPr/>
      </dsp:nvSpPr>
      <dsp:spPr>
        <a:xfrm>
          <a:off x="3206546" y="550078"/>
          <a:ext cx="2916357" cy="1724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600" b="0" kern="1200" dirty="0" smtClean="0">
              <a:solidFill>
                <a:schemeClr val="bg1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rPr>
            <a:t>紓困</a:t>
          </a:r>
          <a:endParaRPr lang="zh-TW" altLang="en-US" sz="6600" b="0" kern="1200" dirty="0">
            <a:solidFill>
              <a:schemeClr val="bg1"/>
            </a:solidFill>
            <a:latin typeface="Noto Sans TC Black" panose="020B0A00000000000000" pitchFamily="34" charset="-120"/>
            <a:ea typeface="Noto Sans TC Black" panose="020B0A00000000000000" pitchFamily="34" charset="-120"/>
          </a:endParaRPr>
        </a:p>
      </dsp:txBody>
      <dsp:txXfrm>
        <a:off x="3206546" y="550078"/>
        <a:ext cx="2916357" cy="1724634"/>
      </dsp:txXfrm>
    </dsp:sp>
    <dsp:sp modelId="{42E5EEE7-B63C-45F9-99EB-FE35B2419CB6}">
      <dsp:nvSpPr>
        <dsp:cNvPr id="0" name=""/>
        <dsp:cNvSpPr/>
      </dsp:nvSpPr>
      <dsp:spPr>
        <a:xfrm>
          <a:off x="108297" y="2562152"/>
          <a:ext cx="2916357" cy="1724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600" b="0" kern="1200" dirty="0" smtClean="0">
              <a:solidFill>
                <a:schemeClr val="bg1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rPr>
            <a:t>振興</a:t>
          </a:r>
          <a:endParaRPr lang="zh-TW" altLang="en-US" sz="6600" b="0" kern="1200" dirty="0">
            <a:solidFill>
              <a:schemeClr val="bg1"/>
            </a:solidFill>
            <a:latin typeface="Noto Sans TC Black" panose="020B0A00000000000000" pitchFamily="34" charset="-120"/>
            <a:ea typeface="Noto Sans TC Black" panose="020B0A00000000000000" pitchFamily="34" charset="-120"/>
          </a:endParaRPr>
        </a:p>
      </dsp:txBody>
      <dsp:txXfrm>
        <a:off x="108297" y="2562152"/>
        <a:ext cx="2916357" cy="1724634"/>
      </dsp:txXfrm>
    </dsp:sp>
    <dsp:sp modelId="{61ACAD86-E1DC-4BBA-BF85-5E4F6BACFB57}">
      <dsp:nvSpPr>
        <dsp:cNvPr id="0" name=""/>
        <dsp:cNvSpPr/>
      </dsp:nvSpPr>
      <dsp:spPr>
        <a:xfrm>
          <a:off x="3206546" y="2562152"/>
          <a:ext cx="2916357" cy="1724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600" b="0" kern="1200" dirty="0" smtClean="0">
              <a:solidFill>
                <a:schemeClr val="bg1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rPr>
            <a:t>罰則</a:t>
          </a:r>
          <a:endParaRPr lang="zh-TW" altLang="en-US" sz="6600" b="0" kern="1200" dirty="0">
            <a:solidFill>
              <a:schemeClr val="bg1"/>
            </a:solidFill>
            <a:latin typeface="Noto Sans TC Black" panose="020B0A00000000000000" pitchFamily="34" charset="-120"/>
            <a:ea typeface="Noto Sans TC Black" panose="020B0A00000000000000" pitchFamily="34" charset="-120"/>
          </a:endParaRPr>
        </a:p>
      </dsp:txBody>
      <dsp:txXfrm>
        <a:off x="3206546" y="2562152"/>
        <a:ext cx="2916357" cy="1724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5F2E0-B4A6-46C1-8435-01B2C714619E}">
      <dsp:nvSpPr>
        <dsp:cNvPr id="0" name=""/>
        <dsp:cNvSpPr/>
      </dsp:nvSpPr>
      <dsp:spPr>
        <a:xfrm>
          <a:off x="41362" y="386803"/>
          <a:ext cx="2070841" cy="1770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just" defTabSz="889000">
            <a:lnSpc>
              <a:spcPct val="60000"/>
            </a:lnSpc>
            <a:spcBef>
              <a:spcPct val="0"/>
            </a:spcBef>
            <a:spcAft>
              <a:spcPts val="600"/>
            </a:spcAft>
          </a:pPr>
          <a:r>
            <a:rPr lang="zh-TW" sz="2000" b="1" kern="12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公、私立醫療</a:t>
          </a:r>
          <a:r>
            <a:rPr lang="en-US" sz="2000" b="1" kern="12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(</a:t>
          </a:r>
          <a:r>
            <a:rPr lang="zh-TW" sz="2000" b="1" kern="12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事</a:t>
          </a:r>
          <a:r>
            <a:rPr lang="en-US" sz="2000" b="1" kern="12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)</a:t>
          </a:r>
          <a:r>
            <a:rPr lang="zh-TW" sz="2000" b="1" kern="12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機構</a:t>
          </a:r>
          <a:r>
            <a:rPr lang="zh-TW" sz="2000" b="1" kern="1200" dirty="0">
              <a:solidFill>
                <a:srgbClr val="FF0000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rPr>
            <a:t>執行</a:t>
          </a:r>
          <a:r>
            <a:rPr lang="zh-TW" sz="2000" b="1" kern="12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防治、醫療、照護之醫事人員及其相關工作人員</a:t>
          </a:r>
          <a:endParaRPr lang="zh-TW" altLang="en-US" sz="2000" b="1" kern="1200" dirty="0">
            <a:latin typeface="Noto Sans TC Black" panose="020B0A00000000000000" pitchFamily="34" charset="-120"/>
            <a:ea typeface="Noto Sans TC Black" panose="020B0A00000000000000" pitchFamily="34" charset="-120"/>
          </a:endParaRPr>
        </a:p>
      </dsp:txBody>
      <dsp:txXfrm>
        <a:off x="41362" y="386803"/>
        <a:ext cx="2070841" cy="1770758"/>
      </dsp:txXfrm>
    </dsp:sp>
    <dsp:sp modelId="{C006B757-E313-4318-A53D-139DD5ADDAAA}">
      <dsp:nvSpPr>
        <dsp:cNvPr id="0" name=""/>
        <dsp:cNvSpPr/>
      </dsp:nvSpPr>
      <dsp:spPr>
        <a:xfrm rot="5458255">
          <a:off x="821402" y="2138815"/>
          <a:ext cx="425328" cy="455091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F1C84-5A98-4C75-AD1A-3398B5F02B7A}">
      <dsp:nvSpPr>
        <dsp:cNvPr id="0" name=""/>
        <dsp:cNvSpPr/>
      </dsp:nvSpPr>
      <dsp:spPr>
        <a:xfrm>
          <a:off x="11730" y="2585796"/>
          <a:ext cx="2152793" cy="4898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應予</a:t>
          </a:r>
          <a:r>
            <a:rPr lang="zh-TW" altLang="en-US" sz="1800" b="1" kern="1200" dirty="0">
              <a:solidFill>
                <a:srgbClr val="FF0000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rPr>
            <a:t>補助</a:t>
          </a:r>
          <a:r>
            <a:rPr lang="zh-TW" altLang="en-US" sz="1800" b="1" kern="12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或發給</a:t>
          </a:r>
          <a:r>
            <a:rPr lang="zh-TW" altLang="en-US" sz="1800" b="1" kern="1200" dirty="0">
              <a:solidFill>
                <a:srgbClr val="FF0000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rPr>
            <a:t>津貼</a:t>
          </a:r>
        </a:p>
      </dsp:txBody>
      <dsp:txXfrm>
        <a:off x="11730" y="2585796"/>
        <a:ext cx="2152793" cy="489889"/>
      </dsp:txXfrm>
    </dsp:sp>
    <dsp:sp modelId="{B6988CAB-08AF-4262-89D2-0D973E2D8FB2}">
      <dsp:nvSpPr>
        <dsp:cNvPr id="0" name=""/>
        <dsp:cNvSpPr/>
      </dsp:nvSpPr>
      <dsp:spPr>
        <a:xfrm>
          <a:off x="2415246" y="369970"/>
          <a:ext cx="2795790" cy="1812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just" defTabSz="8890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zh-TW" sz="2000" b="1" kern="12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公、私立醫療</a:t>
          </a:r>
          <a:r>
            <a:rPr lang="en-US" sz="2000" b="1" kern="12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(</a:t>
          </a:r>
          <a:r>
            <a:rPr lang="zh-TW" sz="2000" b="1" kern="12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事</a:t>
          </a:r>
          <a:r>
            <a:rPr lang="en-US" sz="2000" b="1" kern="12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)</a:t>
          </a:r>
          <a:r>
            <a:rPr lang="zh-TW" sz="2000" b="1" kern="12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機構與其他相關機關</a:t>
          </a:r>
          <a:r>
            <a:rPr lang="en-US" sz="2000" b="1" kern="12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(</a:t>
          </a:r>
          <a:r>
            <a:rPr lang="zh-TW" sz="2000" b="1" kern="12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構</a:t>
          </a:r>
          <a:r>
            <a:rPr lang="en-US" sz="2000" b="1" kern="12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)</a:t>
          </a:r>
          <a:r>
            <a:rPr lang="zh-TW" sz="2000" b="1" kern="12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、</a:t>
          </a:r>
          <a:r>
            <a:rPr lang="zh-TW" sz="2000" b="1" kern="1200" dirty="0" smtClean="0">
              <a:latin typeface="Noto Sans TC Black" panose="020B0A00000000000000" pitchFamily="34" charset="-120"/>
              <a:ea typeface="Noto Sans TC Black" panose="020B0A00000000000000" pitchFamily="34" charset="-120"/>
            </a:rPr>
            <a:t>學校</a:t>
          </a:r>
          <a:r>
            <a:rPr lang="zh-TW" altLang="en-US" sz="2000" b="1" kern="1200" dirty="0" smtClean="0">
              <a:latin typeface="Noto Sans TC Black" panose="020B0A00000000000000" pitchFamily="34" charset="-120"/>
              <a:ea typeface="Noto Sans TC Black" panose="020B0A00000000000000" pitchFamily="34" charset="-120"/>
            </a:rPr>
            <a:t>、法人</a:t>
          </a:r>
          <a:r>
            <a:rPr lang="zh-TW" sz="2000" b="1" kern="1200" dirty="0" smtClean="0">
              <a:latin typeface="Noto Sans TC Black" panose="020B0A00000000000000" pitchFamily="34" charset="-120"/>
              <a:ea typeface="Noto Sans TC Black" panose="020B0A00000000000000" pitchFamily="34" charset="-120"/>
            </a:rPr>
            <a:t>、</a:t>
          </a:r>
          <a:r>
            <a:rPr lang="zh-TW" sz="2000" b="1" kern="12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團體及其人員執行本條例防治</a:t>
          </a:r>
          <a:r>
            <a:rPr lang="zh-TW" sz="2000" b="1" kern="1200" dirty="0">
              <a:solidFill>
                <a:srgbClr val="FF0000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rPr>
            <a:t>工作著有績效</a:t>
          </a:r>
          <a:r>
            <a:rPr lang="zh-TW" sz="2000" b="1" kern="12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者</a:t>
          </a:r>
          <a:endParaRPr lang="zh-TW" altLang="en-US" sz="2000" b="1" kern="1200" dirty="0">
            <a:latin typeface="Noto Sans TC Black" panose="020B0A00000000000000" pitchFamily="34" charset="-120"/>
            <a:ea typeface="Noto Sans TC Black" panose="020B0A00000000000000" pitchFamily="34" charset="-120"/>
          </a:endParaRPr>
        </a:p>
      </dsp:txBody>
      <dsp:txXfrm>
        <a:off x="2415246" y="369970"/>
        <a:ext cx="2795790" cy="1812421"/>
      </dsp:txXfrm>
    </dsp:sp>
    <dsp:sp modelId="{A07058B0-7CF4-432D-8258-2DCE3AAF1252}">
      <dsp:nvSpPr>
        <dsp:cNvPr id="0" name=""/>
        <dsp:cNvSpPr/>
      </dsp:nvSpPr>
      <dsp:spPr>
        <a:xfrm rot="5400000">
          <a:off x="3604441" y="2135670"/>
          <a:ext cx="417399" cy="531401"/>
        </a:xfrm>
        <a:prstGeom prst="rightArrow">
          <a:avLst>
            <a:gd name="adj1" fmla="val 66700"/>
            <a:gd name="adj2" fmla="val 50000"/>
          </a:avLst>
        </a:prstGeom>
        <a:solidFill>
          <a:srgbClr val="C7F464">
            <a:lumMod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113BD9-7C59-4637-A3C2-423D57BD4B56}">
      <dsp:nvSpPr>
        <dsp:cNvPr id="0" name=""/>
        <dsp:cNvSpPr/>
      </dsp:nvSpPr>
      <dsp:spPr>
        <a:xfrm>
          <a:off x="2877192" y="2620345"/>
          <a:ext cx="1871896" cy="4679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應予</a:t>
          </a:r>
          <a:r>
            <a:rPr lang="zh-TW" altLang="en-US" sz="1800" b="1" kern="1200" dirty="0">
              <a:solidFill>
                <a:srgbClr val="FF0000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rPr>
            <a:t>獎勵</a:t>
          </a:r>
        </a:p>
      </dsp:txBody>
      <dsp:txXfrm>
        <a:off x="2877192" y="2620345"/>
        <a:ext cx="1871896" cy="467974"/>
      </dsp:txXfrm>
    </dsp:sp>
    <dsp:sp modelId="{628CEC85-D739-4CA7-B2EB-22C770555BAB}">
      <dsp:nvSpPr>
        <dsp:cNvPr id="0" name=""/>
        <dsp:cNvSpPr/>
      </dsp:nvSpPr>
      <dsp:spPr>
        <a:xfrm>
          <a:off x="5487646" y="380201"/>
          <a:ext cx="2524533" cy="1734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just" defTabSz="8890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因執行本條例防治工作，感染嚴重特殊傳染性肺炎</a:t>
          </a:r>
          <a:r>
            <a:rPr lang="zh-TW" altLang="en-US" sz="2000" b="1" kern="1200" dirty="0">
              <a:solidFill>
                <a:srgbClr val="FF0000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rPr>
            <a:t>致傷病、身心障礙或死亡</a:t>
          </a:r>
          <a:r>
            <a:rPr lang="zh-TW" altLang="en-US" sz="2000" b="1" kern="12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者</a:t>
          </a:r>
        </a:p>
      </dsp:txBody>
      <dsp:txXfrm>
        <a:off x="5487646" y="380201"/>
        <a:ext cx="2524533" cy="1734433"/>
      </dsp:txXfrm>
    </dsp:sp>
    <dsp:sp modelId="{94DCBE52-37E9-4F21-B436-99C8F81F6332}">
      <dsp:nvSpPr>
        <dsp:cNvPr id="0" name=""/>
        <dsp:cNvSpPr/>
      </dsp:nvSpPr>
      <dsp:spPr>
        <a:xfrm rot="16242252" flipH="1">
          <a:off x="6575727" y="2075730"/>
          <a:ext cx="374423" cy="462971"/>
        </a:xfrm>
        <a:prstGeom prst="rightArrow">
          <a:avLst>
            <a:gd name="adj1" fmla="val 66700"/>
            <a:gd name="adj2" fmla="val 50000"/>
          </a:avLst>
        </a:prstGeom>
        <a:solidFill>
          <a:srgbClr val="C7F464">
            <a:lumMod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0A33F-D718-48B0-ABB6-B2A2DAE88F55}">
      <dsp:nvSpPr>
        <dsp:cNvPr id="0" name=""/>
        <dsp:cNvSpPr/>
      </dsp:nvSpPr>
      <dsp:spPr>
        <a:xfrm>
          <a:off x="5473457" y="2499796"/>
          <a:ext cx="2593232" cy="7756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6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應予</a:t>
          </a:r>
          <a:r>
            <a:rPr lang="zh-TW" sz="1800" b="1" kern="1200" dirty="0">
              <a:solidFill>
                <a:srgbClr val="FF0000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rPr>
            <a:t>補償、補助</a:t>
          </a:r>
          <a:r>
            <a:rPr lang="zh-TW" sz="1800" b="1" kern="12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各項給付或其子女教育費用</a:t>
          </a:r>
          <a:endParaRPr lang="zh-TW" altLang="en-US" sz="1800" b="1" kern="1200" dirty="0">
            <a:latin typeface="Noto Sans TC Black" panose="020B0A00000000000000" pitchFamily="34" charset="-120"/>
            <a:ea typeface="Noto Sans TC Black" panose="020B0A00000000000000" pitchFamily="34" charset="-120"/>
          </a:endParaRPr>
        </a:p>
      </dsp:txBody>
      <dsp:txXfrm>
        <a:off x="5473457" y="2499796"/>
        <a:ext cx="2593232" cy="7756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2C039-94FC-4C0E-93E4-A6BAF2158468}">
      <dsp:nvSpPr>
        <dsp:cNvPr id="0" name=""/>
        <dsp:cNvSpPr/>
      </dsp:nvSpPr>
      <dsp:spPr>
        <a:xfrm rot="5400000">
          <a:off x="3836089" y="-1078626"/>
          <a:ext cx="1047750" cy="347091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68288" lvl="1" indent="-268288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  <a:tabLst/>
          </a:pPr>
          <a:r>
            <a:rPr lang="zh-TW" altLang="en-US" sz="1600" kern="12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處</a:t>
          </a:r>
          <a:r>
            <a:rPr lang="en-US" altLang="zh-TW" sz="1600" kern="12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5</a:t>
          </a:r>
          <a:r>
            <a:rPr lang="zh-TW" sz="1600" kern="12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年以下有期徒刑，得併科新臺幣</a:t>
          </a:r>
          <a:r>
            <a:rPr lang="en-US" altLang="zh-TW" sz="1600" kern="12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5</a:t>
          </a:r>
          <a:r>
            <a:rPr lang="zh-TW" sz="1600" kern="12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百萬元以下罰金</a:t>
          </a:r>
          <a:endParaRPr lang="zh-TW" altLang="en-US" sz="1600" kern="1200" dirty="0">
            <a:latin typeface="Noto Sans TC Black" panose="020B0A00000000000000" pitchFamily="34" charset="-120"/>
            <a:ea typeface="Noto Sans TC Black" panose="020B0A00000000000000" pitchFamily="34" charset="-12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  <a:tabLst/>
          </a:pPr>
          <a:r>
            <a:rPr lang="zh-TW" altLang="en-US" sz="1600" kern="12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（未遂犯罰之）</a:t>
          </a:r>
        </a:p>
      </dsp:txBody>
      <dsp:txXfrm rot="-5400000">
        <a:off x="2624510" y="184100"/>
        <a:ext cx="3419763" cy="945456"/>
      </dsp:txXfrm>
    </dsp:sp>
    <dsp:sp modelId="{93153BD6-C0DC-41DB-B1BE-52C5AFBFD426}">
      <dsp:nvSpPr>
        <dsp:cNvPr id="0" name=""/>
        <dsp:cNvSpPr/>
      </dsp:nvSpPr>
      <dsp:spPr>
        <a:xfrm>
          <a:off x="580" y="1984"/>
          <a:ext cx="2623929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哄抬價格</a:t>
          </a:r>
          <a:r>
            <a:rPr lang="zh-TW" altLang="en-US" sz="2000" kern="1200" dirty="0" smtClean="0">
              <a:latin typeface="Noto Sans TC Black" panose="020B0A00000000000000" pitchFamily="34" charset="-120"/>
              <a:ea typeface="Noto Sans TC Black" panose="020B0A00000000000000" pitchFamily="34" charset="-120"/>
            </a:rPr>
            <a:t>或無故囤積不售公告防疫</a:t>
          </a:r>
          <a:r>
            <a:rPr lang="zh-TW" altLang="en-US" sz="2000" kern="12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物資</a:t>
          </a:r>
        </a:p>
      </dsp:txBody>
      <dsp:txXfrm>
        <a:off x="64514" y="65918"/>
        <a:ext cx="2496061" cy="1181819"/>
      </dsp:txXfrm>
    </dsp:sp>
    <dsp:sp modelId="{A1B7F650-4317-407F-A38F-F4618A5BF7BA}">
      <dsp:nvSpPr>
        <dsp:cNvPr id="0" name=""/>
        <dsp:cNvSpPr/>
      </dsp:nvSpPr>
      <dsp:spPr>
        <a:xfrm rot="5400000">
          <a:off x="3835712" y="298449"/>
          <a:ext cx="1047750" cy="34671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68288" lvl="1" indent="-268288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zh-TW" altLang="en-US" sz="1600" kern="12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處</a:t>
          </a:r>
          <a:r>
            <a:rPr lang="en-US" altLang="zh-TW" sz="1600" kern="12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2</a:t>
          </a:r>
          <a:r>
            <a:rPr lang="zh-TW" altLang="en-US" sz="1600" kern="12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年以下有期徒刑、拘役或新臺幣</a:t>
          </a:r>
          <a:r>
            <a:rPr lang="en-US" altLang="zh-TW" sz="1600" kern="12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2</a:t>
          </a:r>
          <a:r>
            <a:rPr lang="zh-TW" altLang="en-US" sz="1600" kern="12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百萬元以下罰金。</a:t>
          </a:r>
        </a:p>
      </dsp:txBody>
      <dsp:txXfrm rot="-5400000">
        <a:off x="2626038" y="1559271"/>
        <a:ext cx="3415953" cy="945456"/>
      </dsp:txXfrm>
    </dsp:sp>
    <dsp:sp modelId="{F62AAD63-31EB-402F-BF53-647E0C218540}">
      <dsp:nvSpPr>
        <dsp:cNvPr id="0" name=""/>
        <dsp:cNvSpPr/>
      </dsp:nvSpPr>
      <dsp:spPr>
        <a:xfrm>
          <a:off x="580" y="1377156"/>
          <a:ext cx="2625457" cy="1309687"/>
        </a:xfrm>
        <a:prstGeom prst="roundRect">
          <a:avLst/>
        </a:prstGeom>
        <a:solidFill>
          <a:srgbClr val="4ECDC4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solidFill>
                <a:srgbClr val="FFFFFF"/>
              </a:solidFill>
              <a:latin typeface="Noto Sans TC Black" panose="020B0A00000000000000" pitchFamily="34" charset="-120"/>
              <a:ea typeface="Noto Sans TC Black" panose="020B0A00000000000000" pitchFamily="34" charset="-120"/>
              <a:cs typeface="+mn-cs"/>
            </a:rPr>
            <a:t>罹患或疑似罹患者</a:t>
          </a:r>
          <a:r>
            <a:rPr lang="zh-TW" altLang="en-US" sz="1800" kern="1200" dirty="0">
              <a:solidFill>
                <a:srgbClr val="FFFFFF"/>
              </a:solidFill>
              <a:latin typeface="Noto Sans TC Black" panose="020B0A00000000000000" pitchFamily="34" charset="-120"/>
              <a:ea typeface="Noto Sans TC Black" panose="020B0A00000000000000" pitchFamily="34" charset="-120"/>
              <a:cs typeface="+mn-cs"/>
            </a:rPr>
            <a:t>不遵指示而有傳染他人之虞</a:t>
          </a:r>
        </a:p>
      </dsp:txBody>
      <dsp:txXfrm>
        <a:off x="64514" y="1441090"/>
        <a:ext cx="2497589" cy="1181819"/>
      </dsp:txXfrm>
    </dsp:sp>
    <dsp:sp modelId="{3016BE15-0E3E-42E1-8E06-E9226B63107D}">
      <dsp:nvSpPr>
        <dsp:cNvPr id="0" name=""/>
        <dsp:cNvSpPr/>
      </dsp:nvSpPr>
      <dsp:spPr>
        <a:xfrm rot="5400000">
          <a:off x="3835712" y="1673621"/>
          <a:ext cx="1047750" cy="34671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68288" lvl="1" indent="-268288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zh-TW" altLang="en-US" sz="1600" kern="12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處</a:t>
          </a:r>
          <a:r>
            <a:rPr lang="en-US" altLang="zh-TW" sz="1600" kern="12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3</a:t>
          </a:r>
          <a:r>
            <a:rPr lang="zh-TW" altLang="en-US" sz="1600" kern="12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年以下有期徒刑、拘役或科或併科新臺幣</a:t>
          </a:r>
          <a:r>
            <a:rPr lang="en-US" altLang="zh-TW" sz="1600" kern="12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3</a:t>
          </a:r>
          <a:r>
            <a:rPr lang="zh-TW" altLang="en-US" sz="1600" kern="12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百萬元以下罰金。</a:t>
          </a:r>
        </a:p>
      </dsp:txBody>
      <dsp:txXfrm rot="-5400000">
        <a:off x="2626038" y="2934443"/>
        <a:ext cx="3415953" cy="945456"/>
      </dsp:txXfrm>
    </dsp:sp>
    <dsp:sp modelId="{FDF20CD6-3BC5-45B5-B58A-8198E7BB9906}">
      <dsp:nvSpPr>
        <dsp:cNvPr id="0" name=""/>
        <dsp:cNvSpPr/>
      </dsp:nvSpPr>
      <dsp:spPr>
        <a:xfrm>
          <a:off x="580" y="2752328"/>
          <a:ext cx="2625457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散播疫情謠言足生損害公眾或他人</a:t>
          </a:r>
        </a:p>
      </dsp:txBody>
      <dsp:txXfrm>
        <a:off x="64514" y="2816262"/>
        <a:ext cx="2497589" cy="11818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4B863-9E96-426D-9805-04B5609ABB2C}">
      <dsp:nvSpPr>
        <dsp:cNvPr id="0" name=""/>
        <dsp:cNvSpPr/>
      </dsp:nvSpPr>
      <dsp:spPr>
        <a:xfrm>
          <a:off x="1190" y="1270297"/>
          <a:ext cx="2539007" cy="1523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2700" kern="1200" dirty="0">
              <a:latin typeface="Noto Sans TC Black" panose="020B0A00000000000000" pitchFamily="34" charset="-120"/>
              <a:ea typeface="Noto Sans TC Black" panose="020B0A00000000000000" pitchFamily="34" charset="-120"/>
            </a:rPr>
            <a:t>溯及自第五類傳染病公告日</a:t>
          </a:r>
          <a:endParaRPr lang="en-US" altLang="zh-TW" sz="2700" kern="1200" dirty="0">
            <a:latin typeface="Noto Sans TC Black" panose="020B0A00000000000000" pitchFamily="34" charset="-120"/>
            <a:ea typeface="Noto Sans TC Black" panose="020B0A00000000000000" pitchFamily="34" charset="-120"/>
          </a:endParaRPr>
        </a:p>
      </dsp:txBody>
      <dsp:txXfrm>
        <a:off x="45809" y="1314916"/>
        <a:ext cx="2449769" cy="1434166"/>
      </dsp:txXfrm>
    </dsp:sp>
    <dsp:sp modelId="{385C76BC-7170-4745-8239-BB599DCEE8EE}">
      <dsp:nvSpPr>
        <dsp:cNvPr id="0" name=""/>
        <dsp:cNvSpPr/>
      </dsp:nvSpPr>
      <dsp:spPr>
        <a:xfrm>
          <a:off x="2794099" y="1717163"/>
          <a:ext cx="538269" cy="629673"/>
        </a:xfrm>
        <a:prstGeom prst="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100" kern="1200"/>
        </a:p>
      </dsp:txBody>
      <dsp:txXfrm>
        <a:off x="2794099" y="1843098"/>
        <a:ext cx="376788" cy="377803"/>
      </dsp:txXfrm>
    </dsp:sp>
    <dsp:sp modelId="{5F99D133-6EF9-4895-ADD2-139BA0646E04}">
      <dsp:nvSpPr>
        <dsp:cNvPr id="0" name=""/>
        <dsp:cNvSpPr/>
      </dsp:nvSpPr>
      <dsp:spPr>
        <a:xfrm>
          <a:off x="3555801" y="1270297"/>
          <a:ext cx="2539007" cy="1523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>
              <a:solidFill>
                <a:srgbClr val="FFFFFF"/>
              </a:solidFill>
              <a:latin typeface="Noto Sans TC Black" panose="020B0A00000000000000" pitchFamily="34" charset="-120"/>
              <a:ea typeface="Noto Sans TC Black" panose="020B0A00000000000000" pitchFamily="34" charset="-120"/>
              <a:cs typeface="+mn-cs"/>
            </a:rPr>
            <a:t>110.06.30</a:t>
          </a:r>
          <a:endParaRPr lang="zh-TW" altLang="en-US" sz="2800" kern="1200" dirty="0">
            <a:latin typeface="Noto Sans TC Black" panose="020B0A00000000000000" pitchFamily="34" charset="-120"/>
            <a:ea typeface="Noto Sans TC Black" panose="020B0A00000000000000" pitchFamily="34" charset="-120"/>
          </a:endParaRPr>
        </a:p>
      </dsp:txBody>
      <dsp:txXfrm>
        <a:off x="3600420" y="1314916"/>
        <a:ext cx="2449769" cy="1434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75a7f99e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75a7f99e_1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5ed75ccf_04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0786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ed75ccf_011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ed75ccf_03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1902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ed75ccf_01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012325" y="2220413"/>
            <a:ext cx="5445900" cy="180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208125" y="4214588"/>
            <a:ext cx="2250000" cy="1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0" y="0"/>
            <a:ext cx="27678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65234" y="1146050"/>
            <a:ext cx="4809000" cy="32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▣"/>
              <a:defRPr sz="3000"/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Char char="□"/>
              <a:defRPr sz="3000"/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grpSp>
        <p:nvGrpSpPr>
          <p:cNvPr id="20" name="Google Shape;20;p4"/>
          <p:cNvGrpSpPr/>
          <p:nvPr/>
        </p:nvGrpSpPr>
        <p:grpSpPr>
          <a:xfrm>
            <a:off x="801025" y="1121365"/>
            <a:ext cx="1957200" cy="922385"/>
            <a:chOff x="801025" y="1190353"/>
            <a:chExt cx="1957200" cy="1229847"/>
          </a:xfrm>
        </p:grpSpPr>
        <p:sp>
          <p:nvSpPr>
            <p:cNvPr id="21" name="Google Shape;21;p4"/>
            <p:cNvSpPr txBox="1"/>
            <p:nvPr/>
          </p:nvSpPr>
          <p:spPr>
            <a:xfrm>
              <a:off x="801025" y="1190353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400" b="1">
                  <a:solidFill>
                    <a:schemeClr val="dk1"/>
                  </a:solidFill>
                </a:rPr>
                <a:t>‘’</a:t>
              </a:r>
              <a:endParaRPr sz="9400" b="1"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1397400" y="1396000"/>
              <a:ext cx="772200" cy="1024200"/>
            </a:xfrm>
            <a:prstGeom prst="rect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0" y="0"/>
            <a:ext cx="1005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8"/>
          <p:cNvSpPr/>
          <p:nvPr/>
        </p:nvSpPr>
        <p:spPr>
          <a:xfrm>
            <a:off x="813273" y="1205841"/>
            <a:ext cx="1533600" cy="1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-4" y="5040225"/>
            <a:ext cx="9144000" cy="10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1200" y="1511100"/>
            <a:ext cx="7761600" cy="28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▣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□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4.png"/><Relationship Id="rId4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ctrTitle"/>
          </p:nvPr>
        </p:nvSpPr>
        <p:spPr>
          <a:xfrm>
            <a:off x="3117521" y="2723983"/>
            <a:ext cx="5445900" cy="20683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行政院政務委員羅秉成</a:t>
            </a:r>
            <a:r>
              <a:rPr lang="en-US" altLang="zh-TW" sz="3200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/>
            </a:r>
            <a:br>
              <a:rPr lang="en-US" altLang="zh-TW" sz="3200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</a:br>
            <a:r>
              <a:rPr lang="en-US" altLang="zh-TW" sz="2800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109</a:t>
            </a:r>
            <a:r>
              <a:rPr lang="zh-TW" altLang="en-US" sz="2800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年</a:t>
            </a:r>
            <a:r>
              <a:rPr lang="en-US" altLang="zh-TW" sz="2800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02</a:t>
            </a:r>
            <a:r>
              <a:rPr lang="zh-TW" altLang="en-US" sz="2800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月</a:t>
            </a:r>
            <a:r>
              <a:rPr lang="en-US" altLang="zh-TW" sz="2800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20</a:t>
            </a:r>
            <a:r>
              <a:rPr lang="zh-TW" altLang="en-US" sz="2800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日</a:t>
            </a:r>
            <a:endParaRPr sz="3200" dirty="0"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2DD81C4-F2BE-4396-B5BA-12C6707C6879}"/>
              </a:ext>
            </a:extLst>
          </p:cNvPr>
          <p:cNvSpPr/>
          <p:nvPr/>
        </p:nvSpPr>
        <p:spPr>
          <a:xfrm>
            <a:off x="556097" y="953203"/>
            <a:ext cx="8392041" cy="141776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zh-TW" altLang="en-US" sz="4800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嚴重特殊傳染性肺炎</a:t>
            </a:r>
            <a:r>
              <a:rPr lang="zh-TW" altLang="en-US" sz="4800" dirty="0">
                <a:solidFill>
                  <a:srgbClr val="FF3399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防治</a:t>
            </a:r>
            <a:r>
              <a:rPr lang="zh-TW" altLang="en-US" sz="4800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及</a:t>
            </a:r>
            <a:endParaRPr lang="en-US" altLang="zh-TW" sz="4800" dirty="0"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  <a:p>
            <a:pPr algn="ctr"/>
            <a:r>
              <a:rPr lang="zh-TW" altLang="en-US" sz="4800" dirty="0">
                <a:solidFill>
                  <a:srgbClr val="FF3399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紓困振興</a:t>
            </a:r>
            <a:r>
              <a:rPr lang="zh-TW" altLang="en-US" sz="4800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特別條例草案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5" name="圖形 4" descr="男人">
            <a:extLst>
              <a:ext uri="{FF2B5EF4-FFF2-40B4-BE49-F238E27FC236}">
                <a16:creationId xmlns:a16="http://schemas.microsoft.com/office/drawing/2014/main" id="{940C0556-8188-40BD-9DFE-7FC1E0A2B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52298" y="1366028"/>
            <a:ext cx="1738838" cy="1670392"/>
          </a:xfrm>
          <a:prstGeom prst="rect">
            <a:avLst/>
          </a:prstGeom>
        </p:spPr>
      </p:pic>
      <p:pic>
        <p:nvPicPr>
          <p:cNvPr id="6" name="圖形 5" descr="醫藥">
            <a:extLst>
              <a:ext uri="{FF2B5EF4-FFF2-40B4-BE49-F238E27FC236}">
                <a16:creationId xmlns:a16="http://schemas.microsoft.com/office/drawing/2014/main" id="{38AA5FBA-B387-4470-B95D-F467513F41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693288" y="1676338"/>
            <a:ext cx="1007421" cy="967766"/>
          </a:xfrm>
          <a:prstGeom prst="rect">
            <a:avLst/>
          </a:prstGeom>
        </p:spPr>
      </p:pic>
      <p:pic>
        <p:nvPicPr>
          <p:cNvPr id="7" name="圖形 6" descr="醫院">
            <a:extLst>
              <a:ext uri="{FF2B5EF4-FFF2-40B4-BE49-F238E27FC236}">
                <a16:creationId xmlns:a16="http://schemas.microsoft.com/office/drawing/2014/main" id="{B4EEDDD5-8035-45FD-97BA-496D686157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063087" y="1632032"/>
            <a:ext cx="1056377" cy="1056377"/>
          </a:xfrm>
          <a:prstGeom prst="rect">
            <a:avLst/>
          </a:prstGeom>
        </p:spPr>
      </p:pic>
      <p:sp>
        <p:nvSpPr>
          <p:cNvPr id="11" name="文字版面配置區 2">
            <a:extLst>
              <a:ext uri="{FF2B5EF4-FFF2-40B4-BE49-F238E27FC236}">
                <a16:creationId xmlns:a16="http://schemas.microsoft.com/office/drawing/2014/main" id="{703FBC35-7D8A-4DD0-8BB0-24A95B3C37FE}"/>
              </a:ext>
            </a:extLst>
          </p:cNvPr>
          <p:cNvSpPr txBox="1">
            <a:spLocks/>
          </p:cNvSpPr>
          <p:nvPr/>
        </p:nvSpPr>
        <p:spPr>
          <a:xfrm>
            <a:off x="3681203" y="2923595"/>
            <a:ext cx="2271667" cy="267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Montserrat"/>
              <a:buChar char="▣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Montserrat"/>
              <a:buChar char="□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Montserrat"/>
              <a:buChar char="■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●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○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■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●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○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■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38100" indent="0">
              <a:buFont typeface="Montserrat"/>
              <a:buNone/>
            </a:pPr>
            <a:r>
              <a:rPr lang="zh-TW" altLang="en-US" sz="2000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受隔離、檢疫者</a:t>
            </a: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36BBF02B-56B2-47EB-B670-11831878DB5B}"/>
              </a:ext>
            </a:extLst>
          </p:cNvPr>
          <p:cNvSpPr/>
          <p:nvPr/>
        </p:nvSpPr>
        <p:spPr>
          <a:xfrm>
            <a:off x="3737576" y="3075925"/>
            <a:ext cx="1926265" cy="3554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版面配置區 2">
            <a:extLst>
              <a:ext uri="{FF2B5EF4-FFF2-40B4-BE49-F238E27FC236}">
                <a16:creationId xmlns:a16="http://schemas.microsoft.com/office/drawing/2014/main" id="{26A814D7-A8E3-4DF7-9016-44FAA7385BDA}"/>
              </a:ext>
            </a:extLst>
          </p:cNvPr>
          <p:cNvSpPr txBox="1">
            <a:spLocks/>
          </p:cNvSpPr>
          <p:nvPr/>
        </p:nvSpPr>
        <p:spPr>
          <a:xfrm>
            <a:off x="6516508" y="2923595"/>
            <a:ext cx="1056378" cy="420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Montserrat"/>
              <a:buChar char="▣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Montserrat"/>
              <a:buChar char="□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Montserrat"/>
              <a:buChar char="■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●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○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■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●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○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■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38100" indent="0">
              <a:buFont typeface="Montserrat"/>
              <a:buNone/>
            </a:pPr>
            <a:r>
              <a:rPr lang="zh-TW" altLang="en-US" sz="2000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確診者</a:t>
            </a: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C51DE991-59B3-4B65-A7A4-C1E851E4F2B1}"/>
              </a:ext>
            </a:extLst>
          </p:cNvPr>
          <p:cNvSpPr/>
          <p:nvPr/>
        </p:nvSpPr>
        <p:spPr>
          <a:xfrm>
            <a:off x="6554357" y="3031482"/>
            <a:ext cx="906846" cy="3999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箭號: 向下 15">
            <a:extLst>
              <a:ext uri="{FF2B5EF4-FFF2-40B4-BE49-F238E27FC236}">
                <a16:creationId xmlns:a16="http://schemas.microsoft.com/office/drawing/2014/main" id="{112040DF-2A06-48D7-B980-C19ED489C13A}"/>
              </a:ext>
            </a:extLst>
          </p:cNvPr>
          <p:cNvSpPr/>
          <p:nvPr/>
        </p:nvSpPr>
        <p:spPr>
          <a:xfrm>
            <a:off x="4475226" y="3523361"/>
            <a:ext cx="492981" cy="3927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0E9E4890-C07D-457F-BBCF-0DA46A5BBF58}"/>
              </a:ext>
            </a:extLst>
          </p:cNvPr>
          <p:cNvSpPr/>
          <p:nvPr/>
        </p:nvSpPr>
        <p:spPr>
          <a:xfrm>
            <a:off x="3918731" y="509207"/>
            <a:ext cx="4221734" cy="6364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800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防疫</a:t>
            </a:r>
            <a:r>
              <a:rPr lang="zh-TW" altLang="zh-TW" sz="2800" dirty="0" smtClean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期間為</a:t>
            </a:r>
            <a:r>
              <a:rPr lang="zh-TW" altLang="zh-TW" sz="2800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避免疫情擴散</a:t>
            </a:r>
            <a:endParaRPr lang="zh-TW" altLang="en-US" sz="2800" dirty="0"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6E259A2-EA0C-4BCB-BC94-DD07AEACA335}"/>
              </a:ext>
            </a:extLst>
          </p:cNvPr>
          <p:cNvSpPr/>
          <p:nvPr/>
        </p:nvSpPr>
        <p:spPr>
          <a:xfrm>
            <a:off x="3502422" y="4008101"/>
            <a:ext cx="5054353" cy="707886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TW" altLang="zh-TW" sz="2000" dirty="0">
                <a:latin typeface="Noto Sans TC Black" panose="020B0A00000000000000" pitchFamily="34" charset="-120"/>
                <a:ea typeface="Noto Sans TC Black" panose="020B0A00000000000000" pitchFamily="34" charset="-120"/>
                <a:cs typeface="Times New Roman" panose="02020603050405020304" pitchFamily="18" charset="0"/>
              </a:rPr>
              <a:t>指揮官得指示對其實施錄影、攝影、公布其個人資料或為其他必要之防控措施或處置</a:t>
            </a:r>
            <a:endParaRPr lang="zh-TW" altLang="en-US" sz="2000" dirty="0"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sp>
        <p:nvSpPr>
          <p:cNvPr id="24" name="箭號: 向下 23">
            <a:extLst>
              <a:ext uri="{FF2B5EF4-FFF2-40B4-BE49-F238E27FC236}">
                <a16:creationId xmlns:a16="http://schemas.microsoft.com/office/drawing/2014/main" id="{CE9564FD-325C-4DE6-B223-920CAD4C2134}"/>
              </a:ext>
            </a:extLst>
          </p:cNvPr>
          <p:cNvSpPr/>
          <p:nvPr/>
        </p:nvSpPr>
        <p:spPr>
          <a:xfrm>
            <a:off x="6798206" y="3539293"/>
            <a:ext cx="492981" cy="3927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形 9" descr="男人">
            <a:extLst>
              <a:ext uri="{FF2B5EF4-FFF2-40B4-BE49-F238E27FC236}">
                <a16:creationId xmlns:a16="http://schemas.microsoft.com/office/drawing/2014/main" id="{E8A6854D-78EF-4893-9E80-2EDECAE95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178264" y="1365055"/>
            <a:ext cx="1738838" cy="1670392"/>
          </a:xfrm>
          <a:prstGeom prst="rect">
            <a:avLst/>
          </a:prstGeom>
        </p:spPr>
      </p:pic>
      <p:sp>
        <p:nvSpPr>
          <p:cNvPr id="17" name="Google Shape;67;p12">
            <a:extLst>
              <a:ext uri="{FF2B5EF4-FFF2-40B4-BE49-F238E27FC236}">
                <a16:creationId xmlns:a16="http://schemas.microsoft.com/office/drawing/2014/main" id="{6CF3E4AD-9AA4-461C-84BD-F5296911295F}"/>
              </a:ext>
            </a:extLst>
          </p:cNvPr>
          <p:cNvSpPr txBox="1">
            <a:spLocks/>
          </p:cNvSpPr>
          <p:nvPr/>
        </p:nvSpPr>
        <p:spPr>
          <a:xfrm>
            <a:off x="1063255" y="2355087"/>
            <a:ext cx="1502252" cy="8172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zh-TW" altLang="en-US" sz="4800" dirty="0" smtClean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防</a:t>
            </a:r>
            <a:r>
              <a:rPr lang="zh-TW" altLang="en-US" sz="4800" dirty="0" smtClean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控</a:t>
            </a:r>
            <a:endParaRPr lang="en-US" altLang="zh-TW" sz="4800" dirty="0" smtClean="0">
              <a:latin typeface="Noto Sans TC Black" panose="020B0A00000000000000" pitchFamily="34" charset="-120"/>
              <a:ea typeface="Noto Sans TC Black" panose="020B0A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381918" y="4364304"/>
            <a:ext cx="1212111" cy="3198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1304934" y="4364304"/>
            <a:ext cx="136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TW" altLang="en-US" sz="2000" dirty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草案</a:t>
            </a:r>
            <a:r>
              <a:rPr lang="zh-TW" altLang="en-US" sz="2000" dirty="0" smtClean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第</a:t>
            </a:r>
            <a:r>
              <a:rPr lang="en-US" altLang="zh-TW" sz="2000" dirty="0" smtClean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8</a:t>
            </a:r>
            <a:r>
              <a:rPr lang="zh-TW" altLang="en-US" sz="2000" dirty="0" smtClean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條</a:t>
            </a:r>
            <a:endParaRPr lang="en-US" altLang="zh-TW" sz="2000" dirty="0">
              <a:latin typeface="Noto Sans TC Black" panose="020B0A00000000000000" pitchFamily="34" charset="-120"/>
              <a:ea typeface="Noto Sans TC Black" panose="020B0A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52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subTitle" idx="4294967295"/>
          </p:nvPr>
        </p:nvSpPr>
        <p:spPr>
          <a:xfrm>
            <a:off x="582500" y="1135968"/>
            <a:ext cx="8053608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zh-TW" altLang="zh-TW" b="1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受嚴重特殊傳染性肺炎影響而發生營運困難</a:t>
            </a:r>
            <a:r>
              <a:rPr lang="zh-TW" altLang="en-US" b="1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之</a:t>
            </a:r>
            <a:endParaRPr lang="en-US" altLang="zh-TW" b="1" dirty="0"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  <a:p>
            <a:pPr marL="0" lvl="0" indent="0">
              <a:buNone/>
            </a:pPr>
            <a:endParaRPr lang="en-US" altLang="zh-TW" dirty="0"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  <a:p>
            <a:pPr marL="0" lvl="0" indent="0">
              <a:buNone/>
            </a:pPr>
            <a:endParaRPr lang="en-US" altLang="zh-TW" dirty="0"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  <a:p>
            <a:pPr marL="0" lvl="0" indent="0">
              <a:buNone/>
            </a:pPr>
            <a:endParaRPr lang="en-US" altLang="zh-TW" dirty="0"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  <a:p>
            <a:pPr marL="0" lvl="0" indent="0">
              <a:buNone/>
            </a:pPr>
            <a:endParaRPr lang="en-US" altLang="zh-TW" sz="1050" dirty="0"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  <a:p>
            <a:pPr marL="0" lvl="0" indent="0">
              <a:buNone/>
            </a:pPr>
            <a:r>
              <a:rPr lang="zh-TW" altLang="en-US" b="1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得由目的事業主管機關予以</a:t>
            </a:r>
            <a:r>
              <a:rPr lang="zh-TW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TC Black" panose="020B0A00000000000000" pitchFamily="34" charset="-120"/>
                <a:ea typeface="Noto Sans TC Black" panose="020B0A00000000000000" pitchFamily="34" charset="-120"/>
              </a:rPr>
              <a:t>紓困、補貼、振興措施</a:t>
            </a:r>
            <a:r>
              <a:rPr lang="zh-TW" altLang="en-US" b="1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及對其</a:t>
            </a:r>
            <a:r>
              <a:rPr lang="zh-TW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員工</a:t>
            </a:r>
            <a:r>
              <a:rPr lang="zh-TW" altLang="en-US" b="1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提供必要之協助</a:t>
            </a:r>
            <a:endParaRPr sz="4000" b="1" dirty="0"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4294967295"/>
          </p:nvPr>
        </p:nvSpPr>
        <p:spPr>
          <a:xfrm>
            <a:off x="701975" y="1754752"/>
            <a:ext cx="6665100" cy="14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800" dirty="0">
                <a:solidFill>
                  <a:srgbClr val="454F5B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產業</a:t>
            </a:r>
            <a:endParaRPr lang="en-US" altLang="zh-TW" sz="2800" dirty="0">
              <a:solidFill>
                <a:srgbClr val="454F5B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  <a:p>
            <a:pPr marL="342900" lvl="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800" dirty="0">
                <a:solidFill>
                  <a:srgbClr val="454F5B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事業</a:t>
            </a:r>
            <a:endParaRPr lang="en-US" altLang="zh-TW" sz="2800" dirty="0">
              <a:solidFill>
                <a:srgbClr val="454F5B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  <a:p>
            <a:pPr marL="342900" lvl="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TW" altLang="en-US" sz="2800" dirty="0">
                <a:solidFill>
                  <a:srgbClr val="454F5B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醫療（事）機構</a:t>
            </a:r>
            <a:endParaRPr sz="2800" dirty="0">
              <a:solidFill>
                <a:srgbClr val="454F5B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sp>
        <p:nvSpPr>
          <p:cNvPr id="76" name="Google Shape;76;p13"/>
          <p:cNvSpPr/>
          <p:nvPr/>
        </p:nvSpPr>
        <p:spPr>
          <a:xfrm>
            <a:off x="0" y="0"/>
            <a:ext cx="9144000" cy="1159800"/>
          </a:xfrm>
          <a:prstGeom prst="rect">
            <a:avLst/>
          </a:prstGeom>
          <a:solidFill>
            <a:srgbClr val="C7F4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13"/>
          <p:cNvSpPr txBox="1">
            <a:spLocks noGrp="1"/>
          </p:cNvSpPr>
          <p:nvPr>
            <p:ph type="ctrTitle" idx="4294967295"/>
          </p:nvPr>
        </p:nvSpPr>
        <p:spPr>
          <a:xfrm>
            <a:off x="582500" y="404384"/>
            <a:ext cx="8561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0000" dirty="0">
                <a:solidFill>
                  <a:srgbClr val="4ECDC4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紓困振興       </a:t>
            </a:r>
            <a:r>
              <a:rPr lang="zh-TW" altLang="en-US" sz="2000" dirty="0">
                <a:solidFill>
                  <a:srgbClr val="4ECDC4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草案第</a:t>
            </a:r>
            <a:r>
              <a:rPr lang="en-US" altLang="zh-TW" sz="2000" dirty="0">
                <a:solidFill>
                  <a:srgbClr val="4ECDC4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9</a:t>
            </a:r>
            <a:r>
              <a:rPr lang="zh-TW" altLang="en-US" sz="2000" dirty="0">
                <a:solidFill>
                  <a:srgbClr val="4ECDC4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條</a:t>
            </a:r>
            <a:endParaRPr sz="10000" dirty="0">
              <a:solidFill>
                <a:srgbClr val="4ECDC4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sp>
        <p:nvSpPr>
          <p:cNvPr id="80" name="Google Shape;80;p13"/>
          <p:cNvSpPr/>
          <p:nvPr/>
        </p:nvSpPr>
        <p:spPr>
          <a:xfrm>
            <a:off x="701975" y="1723006"/>
            <a:ext cx="1533600" cy="103200"/>
          </a:xfrm>
          <a:prstGeom prst="rect">
            <a:avLst/>
          </a:prstGeom>
          <a:solidFill>
            <a:srgbClr val="454F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54F5B"/>
              </a:solidFill>
            </a:endParaRPr>
          </a:p>
        </p:txBody>
      </p:sp>
      <p:sp>
        <p:nvSpPr>
          <p:cNvPr id="81" name="Google Shape;81;p13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8" name="Google Shape;80;p13">
            <a:extLst>
              <a:ext uri="{FF2B5EF4-FFF2-40B4-BE49-F238E27FC236}">
                <a16:creationId xmlns:a16="http://schemas.microsoft.com/office/drawing/2014/main" id="{C8B34792-99CF-4C8A-A295-AB6110562E25}"/>
              </a:ext>
            </a:extLst>
          </p:cNvPr>
          <p:cNvSpPr/>
          <p:nvPr/>
        </p:nvSpPr>
        <p:spPr>
          <a:xfrm>
            <a:off x="701975" y="3126013"/>
            <a:ext cx="1533600" cy="103200"/>
          </a:xfrm>
          <a:prstGeom prst="rect">
            <a:avLst/>
          </a:prstGeom>
          <a:solidFill>
            <a:srgbClr val="454F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54F5B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761767" y="914400"/>
            <a:ext cx="1212112" cy="24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738926" y="4247584"/>
            <a:ext cx="7740756" cy="45315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醫療機構</a:t>
            </a:r>
            <a:r>
              <a:rPr lang="zh-TW" altLang="en-US" sz="24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因診療確診病人而</a:t>
            </a:r>
            <a:r>
              <a:rPr lang="zh-TW" altLang="en-US" sz="2400" dirty="0">
                <a:solidFill>
                  <a:srgbClr val="FF00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停診</a:t>
            </a:r>
            <a:r>
              <a:rPr lang="zh-TW" altLang="en-US" sz="24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者，政府應予適當</a:t>
            </a:r>
            <a:r>
              <a:rPr lang="zh-TW" altLang="en-US" sz="2400" dirty="0" smtClean="0">
                <a:solidFill>
                  <a:srgbClr val="FF00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補償</a:t>
            </a:r>
            <a:endParaRPr lang="zh-TW" altLang="en-US" sz="2400" dirty="0">
              <a:solidFill>
                <a:srgbClr val="FF0000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2"/>
          <p:cNvSpPr/>
          <p:nvPr/>
        </p:nvSpPr>
        <p:spPr>
          <a:xfrm>
            <a:off x="4136221" y="87317"/>
            <a:ext cx="4434262" cy="3495114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454F5B"/>
          </a:solidFill>
          <a:ln w="28575" cap="flat" cmpd="sng">
            <a:solidFill>
              <a:srgbClr val="7384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2"/>
          <p:cNvSpPr/>
          <p:nvPr/>
        </p:nvSpPr>
        <p:spPr>
          <a:xfrm>
            <a:off x="4261814" y="539986"/>
            <a:ext cx="4069500" cy="26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Place your screenshot here</a:t>
            </a:r>
            <a:endParaRPr sz="10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7" name="Google Shape;337;p32"/>
          <p:cNvSpPr txBox="1">
            <a:spLocks noGrp="1"/>
          </p:cNvSpPr>
          <p:nvPr>
            <p:ph type="body" idx="4294967295"/>
          </p:nvPr>
        </p:nvSpPr>
        <p:spPr>
          <a:xfrm>
            <a:off x="828475" y="3255070"/>
            <a:ext cx="8064672" cy="148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3000" b="1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媒體配合政府防疫配套</a:t>
            </a:r>
            <a:endParaRPr sz="3000" b="1" dirty="0"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  <a:p>
            <a:pPr marL="0" lvl="0" indent="0">
              <a:buNone/>
            </a:pPr>
            <a:r>
              <a:rPr lang="zh-HK" altLang="zh-TW" b="1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因配合防疫需要而受</a:t>
            </a:r>
            <a:r>
              <a:rPr lang="zh-TW" altLang="zh-TW" b="1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指定</a:t>
            </a:r>
            <a:r>
              <a:rPr lang="zh-HK" altLang="zh-TW" b="1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播放防疫資訊</a:t>
            </a:r>
            <a:r>
              <a:rPr lang="zh-TW" altLang="zh-TW" b="1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、</a:t>
            </a:r>
            <a:r>
              <a:rPr lang="zh-HK" altLang="zh-TW" b="1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節目者</a:t>
            </a:r>
            <a:r>
              <a:rPr lang="zh-TW" altLang="zh-TW" b="1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，</a:t>
            </a:r>
            <a:r>
              <a:rPr lang="zh-HK" altLang="zh-TW" b="1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通訊傳播</a:t>
            </a:r>
            <a:r>
              <a:rPr lang="zh-TW" altLang="zh-TW" b="1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主管機關</a:t>
            </a:r>
            <a:r>
              <a:rPr lang="zh-HK" altLang="zh-TW" b="1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得視</a:t>
            </a:r>
            <a:r>
              <a:rPr lang="zh-TW" altLang="zh-TW" b="1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情形，</a:t>
            </a:r>
            <a:r>
              <a:rPr lang="zh-HK" altLang="zh-TW" b="1" dirty="0">
                <a:solidFill>
                  <a:srgbClr val="FF00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放寬一定期間廣告時間</a:t>
            </a:r>
            <a:r>
              <a:rPr lang="zh-TW" altLang="en-US" dirty="0">
                <a:solidFill>
                  <a:schemeClr val="bg1"/>
                </a:solidFill>
                <a:latin typeface="Noto Serif TC SemiBold" panose="02020600000000000000" pitchFamily="18" charset="-120"/>
                <a:ea typeface="Noto Serif TC SemiBold" panose="02020600000000000000" pitchFamily="18" charset="-120"/>
              </a:rPr>
              <a:t>　</a:t>
            </a:r>
            <a:r>
              <a:rPr lang="zh-TW" altLang="en-US" sz="20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草案第</a:t>
            </a:r>
            <a:r>
              <a:rPr lang="en-US" altLang="zh-TW" sz="20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10</a:t>
            </a:r>
            <a:r>
              <a:rPr lang="zh-TW" altLang="en-US" sz="20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條</a:t>
            </a:r>
            <a:endParaRPr sz="2000" dirty="0">
              <a:solidFill>
                <a:schemeClr val="bg1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sp>
        <p:nvSpPr>
          <p:cNvPr id="338" name="Google Shape;338;p32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339" name="Google Shape;339;p32"/>
          <p:cNvGrpSpPr/>
          <p:nvPr/>
        </p:nvGrpSpPr>
        <p:grpSpPr>
          <a:xfrm>
            <a:off x="930469" y="2742816"/>
            <a:ext cx="603499" cy="605867"/>
            <a:chOff x="3782700" y="1538288"/>
            <a:chExt cx="1578600" cy="1578600"/>
          </a:xfrm>
        </p:grpSpPr>
        <p:sp>
          <p:nvSpPr>
            <p:cNvPr id="340" name="Google Shape;340;p32"/>
            <p:cNvSpPr/>
            <p:nvPr/>
          </p:nvSpPr>
          <p:spPr>
            <a:xfrm>
              <a:off x="3782700" y="2757488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2"/>
            <p:cNvSpPr/>
            <p:nvPr/>
          </p:nvSpPr>
          <p:spPr>
            <a:xfrm rot="-5400000">
              <a:off x="5001900" y="2757488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2"/>
            <p:cNvSpPr/>
            <p:nvPr/>
          </p:nvSpPr>
          <p:spPr>
            <a:xfrm rot="5400000">
              <a:off x="3782700" y="1538288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2"/>
            <p:cNvSpPr/>
            <p:nvPr/>
          </p:nvSpPr>
          <p:spPr>
            <a:xfrm rot="10800000">
              <a:off x="5001900" y="1538288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圖片 1">
            <a:extLst>
              <a:ext uri="{FF2B5EF4-FFF2-40B4-BE49-F238E27FC236}">
                <a16:creationId xmlns:a16="http://schemas.microsoft.com/office/drawing/2014/main" id="{0D5ED117-E4BE-4C76-8899-8292084F6D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" t="-1238" r="-48" b="35211"/>
          <a:stretch/>
        </p:blipFill>
        <p:spPr>
          <a:xfrm>
            <a:off x="4261945" y="206461"/>
            <a:ext cx="4141873" cy="2690808"/>
          </a:xfrm>
          <a:prstGeom prst="rect">
            <a:avLst/>
          </a:prstGeom>
        </p:spPr>
      </p:pic>
      <p:grpSp>
        <p:nvGrpSpPr>
          <p:cNvPr id="15" name="Google Shape;423;p36">
            <a:extLst>
              <a:ext uri="{FF2B5EF4-FFF2-40B4-BE49-F238E27FC236}">
                <a16:creationId xmlns:a16="http://schemas.microsoft.com/office/drawing/2014/main" id="{28AC89AD-4298-46C2-B675-2F437E10C615}"/>
              </a:ext>
            </a:extLst>
          </p:cNvPr>
          <p:cNvGrpSpPr/>
          <p:nvPr/>
        </p:nvGrpSpPr>
        <p:grpSpPr>
          <a:xfrm>
            <a:off x="1065084" y="2887530"/>
            <a:ext cx="331808" cy="331307"/>
            <a:chOff x="6660750" y="298550"/>
            <a:chExt cx="396900" cy="396300"/>
          </a:xfrm>
        </p:grpSpPr>
        <p:sp>
          <p:nvSpPr>
            <p:cNvPr id="16" name="Google Shape;424;p36">
              <a:extLst>
                <a:ext uri="{FF2B5EF4-FFF2-40B4-BE49-F238E27FC236}">
                  <a16:creationId xmlns:a16="http://schemas.microsoft.com/office/drawing/2014/main" id="{EBBD9AC3-7E89-4BAE-83DC-80D3137E3A0F}"/>
                </a:ext>
              </a:extLst>
            </p:cNvPr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25;p36">
              <a:extLst>
                <a:ext uri="{FF2B5EF4-FFF2-40B4-BE49-F238E27FC236}">
                  <a16:creationId xmlns:a16="http://schemas.microsoft.com/office/drawing/2014/main" id="{587A0C5B-230C-47F6-9CFC-0CBE4F355248}"/>
                </a:ext>
              </a:extLst>
            </p:cNvPr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矩形 17"/>
          <p:cNvSpPr/>
          <p:nvPr/>
        </p:nvSpPr>
        <p:spPr>
          <a:xfrm>
            <a:off x="7301408" y="4323907"/>
            <a:ext cx="1367671" cy="2906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F464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/>
          <p:nvPr/>
        </p:nvSpPr>
        <p:spPr>
          <a:xfrm>
            <a:off x="0" y="-24276"/>
            <a:ext cx="9144000" cy="1715100"/>
          </a:xfrm>
          <a:prstGeom prst="rect">
            <a:avLst/>
          </a:prstGeom>
          <a:solidFill>
            <a:srgbClr val="454F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54F5B"/>
              </a:solidFill>
            </a:endParaRPr>
          </a:p>
        </p:txBody>
      </p:sp>
      <p:sp>
        <p:nvSpPr>
          <p:cNvPr id="203" name="Google Shape;203;p26"/>
          <p:cNvSpPr/>
          <p:nvPr/>
        </p:nvSpPr>
        <p:spPr>
          <a:xfrm>
            <a:off x="0" y="1688760"/>
            <a:ext cx="9144000" cy="1715100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6"/>
          <p:cNvSpPr txBox="1">
            <a:spLocks noGrp="1"/>
          </p:cNvSpPr>
          <p:nvPr>
            <p:ph type="ctrTitle" idx="4294967295"/>
          </p:nvPr>
        </p:nvSpPr>
        <p:spPr>
          <a:xfrm>
            <a:off x="685800" y="24795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altLang="zh-TW" sz="4800" dirty="0">
                <a:solidFill>
                  <a:srgbClr val="4ECDC4"/>
                </a:solidFill>
              </a:rPr>
              <a:t>$</a:t>
            </a:r>
            <a:r>
              <a:rPr lang="en" sz="4800" dirty="0">
                <a:solidFill>
                  <a:srgbClr val="4ECDC4"/>
                </a:solidFill>
              </a:rPr>
              <a:t>60,000,000,000</a:t>
            </a:r>
            <a:endParaRPr sz="4800" dirty="0">
              <a:solidFill>
                <a:srgbClr val="4ECDC4"/>
              </a:solidFill>
            </a:endParaRPr>
          </a:p>
        </p:txBody>
      </p:sp>
      <p:sp>
        <p:nvSpPr>
          <p:cNvPr id="205" name="Google Shape;205;p26"/>
          <p:cNvSpPr txBox="1">
            <a:spLocks noGrp="1"/>
          </p:cNvSpPr>
          <p:nvPr>
            <p:ph type="subTitle" idx="4294967295"/>
          </p:nvPr>
        </p:nvSpPr>
        <p:spPr>
          <a:xfrm>
            <a:off x="685799" y="882629"/>
            <a:ext cx="8255899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zh-TW" altLang="en-US" sz="2400" dirty="0">
                <a:solidFill>
                  <a:srgbClr val="FFFFFF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經費上限</a:t>
            </a:r>
            <a:r>
              <a:rPr lang="en-US" altLang="zh-TW" sz="2400" dirty="0">
                <a:solidFill>
                  <a:srgbClr val="FFFFFF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600</a:t>
            </a:r>
            <a:r>
              <a:rPr lang="zh-TW" altLang="en-US" dirty="0">
                <a:solidFill>
                  <a:srgbClr val="FFFFFF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億                                                               草案第</a:t>
            </a:r>
            <a:r>
              <a:rPr lang="en-US" altLang="zh-TW" dirty="0">
                <a:solidFill>
                  <a:srgbClr val="FFFFFF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11</a:t>
            </a:r>
            <a:r>
              <a:rPr lang="zh-TW" altLang="en-US" dirty="0">
                <a:solidFill>
                  <a:srgbClr val="FFFFFF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條</a:t>
            </a:r>
            <a:endParaRPr sz="2400" dirty="0">
              <a:solidFill>
                <a:srgbClr val="FFFFFF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sp>
        <p:nvSpPr>
          <p:cNvPr id="206" name="Google Shape;206;p26"/>
          <p:cNvSpPr txBox="1">
            <a:spLocks noGrp="1"/>
          </p:cNvSpPr>
          <p:nvPr>
            <p:ph type="ctrTitle" idx="4294967295"/>
          </p:nvPr>
        </p:nvSpPr>
        <p:spPr>
          <a:xfrm>
            <a:off x="685799" y="3528127"/>
            <a:ext cx="8142611" cy="12882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zh-TW" altLang="en-US" sz="3600" dirty="0">
                <a:solidFill>
                  <a:srgbClr val="4ECDC4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立法院通過特別預算前</a:t>
            </a:r>
            <a:r>
              <a:rPr lang="en-US" altLang="zh-TW" sz="3600" dirty="0">
                <a:solidFill>
                  <a:srgbClr val="4ECDC4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/>
            </a:r>
            <a:br>
              <a:rPr lang="en-US" altLang="zh-TW" sz="3600" dirty="0">
                <a:solidFill>
                  <a:srgbClr val="4ECDC4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</a:br>
            <a:r>
              <a:rPr lang="zh-TW" altLang="en-US" sz="3600" dirty="0">
                <a:solidFill>
                  <a:srgbClr val="4ECDC4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部分經費得報經行政院同意後先行支付</a:t>
            </a:r>
            <a:endParaRPr sz="3600" dirty="0">
              <a:solidFill>
                <a:srgbClr val="4ECDC4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sp>
        <p:nvSpPr>
          <p:cNvPr id="208" name="Google Shape;208;p26"/>
          <p:cNvSpPr txBox="1">
            <a:spLocks noGrp="1"/>
          </p:cNvSpPr>
          <p:nvPr>
            <p:ph type="ctrTitle" idx="4294967295"/>
          </p:nvPr>
        </p:nvSpPr>
        <p:spPr>
          <a:xfrm>
            <a:off x="685800" y="2128835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dirty="0">
                <a:solidFill>
                  <a:srgbClr val="C7F464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以特別預算編列</a:t>
            </a:r>
            <a:endParaRPr sz="4800" dirty="0">
              <a:solidFill>
                <a:srgbClr val="C7F464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sp>
        <p:nvSpPr>
          <p:cNvPr id="210" name="Google Shape;210;p26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" name="圖說文字: 直線 1">
            <a:extLst>
              <a:ext uri="{FF2B5EF4-FFF2-40B4-BE49-F238E27FC236}">
                <a16:creationId xmlns:a16="http://schemas.microsoft.com/office/drawing/2014/main" id="{E16A34C3-8AEB-437B-9C96-3AE18242EA41}"/>
              </a:ext>
            </a:extLst>
          </p:cNvPr>
          <p:cNvSpPr/>
          <p:nvPr/>
        </p:nvSpPr>
        <p:spPr>
          <a:xfrm>
            <a:off x="6360340" y="3545168"/>
            <a:ext cx="2468070" cy="453154"/>
          </a:xfrm>
          <a:prstGeom prst="borderCallout1">
            <a:avLst>
              <a:gd name="adj1" fmla="val 45536"/>
              <a:gd name="adj2" fmla="val 515"/>
              <a:gd name="adj3" fmla="val 107143"/>
              <a:gd name="adj4" fmla="val -306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rgbClr val="FF00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藉以因應緊急需要</a:t>
            </a:r>
          </a:p>
        </p:txBody>
      </p:sp>
      <p:sp>
        <p:nvSpPr>
          <p:cNvPr id="10" name="矩形 9"/>
          <p:cNvSpPr/>
          <p:nvPr/>
        </p:nvSpPr>
        <p:spPr>
          <a:xfrm>
            <a:off x="7235274" y="1025915"/>
            <a:ext cx="1654344" cy="3891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7;p12">
            <a:extLst>
              <a:ext uri="{FF2B5EF4-FFF2-40B4-BE49-F238E27FC236}">
                <a16:creationId xmlns:a16="http://schemas.microsoft.com/office/drawing/2014/main" id="{D92FFA81-A096-4A36-8C6C-7471F2F59E2C}"/>
              </a:ext>
            </a:extLst>
          </p:cNvPr>
          <p:cNvSpPr txBox="1">
            <a:spLocks/>
          </p:cNvSpPr>
          <p:nvPr/>
        </p:nvSpPr>
        <p:spPr>
          <a:xfrm>
            <a:off x="-56987" y="3884032"/>
            <a:ext cx="2910741" cy="8744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4800" dirty="0" smtClean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刑事責任</a:t>
            </a:r>
            <a:endParaRPr lang="en-US" altLang="zh-TW" sz="4800" dirty="0" smtClean="0">
              <a:latin typeface="Noto Sans TC Black" panose="020B0A00000000000000" pitchFamily="34" charset="-120"/>
              <a:ea typeface="Noto Sans TC Black" panose="020B0A00000000000000" pitchFamily="34" charset="-120"/>
              <a:cs typeface="Arial" panose="020B0604020202020204" pitchFamily="34" charset="0"/>
            </a:endParaRPr>
          </a:p>
          <a:p>
            <a:endParaRPr lang="en-US" altLang="zh-TW" sz="800" dirty="0">
              <a:latin typeface="Noto Sans TC Black" panose="020B0A00000000000000" pitchFamily="34" charset="-120"/>
              <a:ea typeface="Noto Sans TC Black" panose="020B0A00000000000000" pitchFamily="34" charset="-120"/>
              <a:cs typeface="Arial" panose="020B0604020202020204" pitchFamily="34" charset="0"/>
            </a:endParaRPr>
          </a:p>
          <a:p>
            <a:r>
              <a:rPr lang="zh-TW" altLang="en-US" sz="2000" dirty="0" smtClean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             草案</a:t>
            </a:r>
            <a:r>
              <a:rPr lang="zh-TW" altLang="en-US" sz="2000" dirty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第</a:t>
            </a:r>
            <a:r>
              <a:rPr lang="en-US" altLang="zh-TW" sz="2000" dirty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12~14</a:t>
            </a:r>
            <a:r>
              <a:rPr lang="zh-TW" altLang="en-US" sz="2000" dirty="0" smtClean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條 </a:t>
            </a:r>
            <a:endParaRPr lang="en-US" altLang="zh-TW" sz="2000" dirty="0">
              <a:latin typeface="Noto Sans TC Black" panose="020B0A00000000000000" pitchFamily="34" charset="-120"/>
              <a:ea typeface="Noto Sans TC Black" panose="020B0A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4" name="Google Shape;67;p12">
            <a:extLst>
              <a:ext uri="{FF2B5EF4-FFF2-40B4-BE49-F238E27FC236}">
                <a16:creationId xmlns:a16="http://schemas.microsoft.com/office/drawing/2014/main" id="{0657BC65-D223-4226-AD58-BDAB851CDF94}"/>
              </a:ext>
            </a:extLst>
          </p:cNvPr>
          <p:cNvSpPr txBox="1">
            <a:spLocks/>
          </p:cNvSpPr>
          <p:nvPr/>
        </p:nvSpPr>
        <p:spPr>
          <a:xfrm>
            <a:off x="1118391" y="2329811"/>
            <a:ext cx="1417041" cy="8744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4800" dirty="0" smtClean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罰</a:t>
            </a:r>
            <a:r>
              <a:rPr lang="zh-TW" altLang="en-US" sz="4800" dirty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則</a:t>
            </a:r>
            <a:endParaRPr lang="en-US" altLang="zh-TW" sz="4800" dirty="0">
              <a:latin typeface="Noto Sans TC Black" panose="020B0A00000000000000" pitchFamily="34" charset="-120"/>
              <a:ea typeface="Noto Sans TC Black" panose="020B0A00000000000000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6" name="資料庫圖表 5">
            <a:extLst>
              <a:ext uri="{FF2B5EF4-FFF2-40B4-BE49-F238E27FC236}">
                <a16:creationId xmlns:a16="http://schemas.microsoft.com/office/drawing/2014/main" id="{9D0D1EDE-30B7-4507-B85E-D2B5333802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2632785"/>
              </p:ext>
            </p:extLst>
          </p:nvPr>
        </p:nvGraphicFramePr>
        <p:xfrm>
          <a:off x="2853754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矩形 6"/>
          <p:cNvSpPr/>
          <p:nvPr/>
        </p:nvSpPr>
        <p:spPr>
          <a:xfrm>
            <a:off x="773723" y="4325815"/>
            <a:ext cx="1875692" cy="277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9" name="群組 8"/>
          <p:cNvGrpSpPr/>
          <p:nvPr/>
        </p:nvGrpSpPr>
        <p:grpSpPr>
          <a:xfrm>
            <a:off x="2940218" y="288248"/>
            <a:ext cx="5905167" cy="4400129"/>
            <a:chOff x="3057093" y="288248"/>
            <a:chExt cx="5905167" cy="4400129"/>
          </a:xfrm>
        </p:grpSpPr>
        <p:pic>
          <p:nvPicPr>
            <p:cNvPr id="5" name="圖形 4" descr="男人">
              <a:extLst>
                <a:ext uri="{FF2B5EF4-FFF2-40B4-BE49-F238E27FC236}">
                  <a16:creationId xmlns:a16="http://schemas.microsoft.com/office/drawing/2014/main" id="{940C0556-8188-40BD-9DFE-7FC1E0A2B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220793" y="1680681"/>
              <a:ext cx="1738838" cy="1670392"/>
            </a:xfrm>
            <a:prstGeom prst="rect">
              <a:avLst/>
            </a:prstGeom>
          </p:spPr>
        </p:pic>
        <p:pic>
          <p:nvPicPr>
            <p:cNvPr id="6" name="圖形 5" descr="醫藥">
              <a:extLst>
                <a:ext uri="{FF2B5EF4-FFF2-40B4-BE49-F238E27FC236}">
                  <a16:creationId xmlns:a16="http://schemas.microsoft.com/office/drawing/2014/main" id="{38AA5FBA-B387-4470-B95D-F467513F4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3057093" y="2060300"/>
              <a:ext cx="1007421" cy="967766"/>
            </a:xfrm>
            <a:prstGeom prst="rect">
              <a:avLst/>
            </a:prstGeom>
          </p:spPr>
        </p:pic>
        <p:sp>
          <p:nvSpPr>
            <p:cNvPr id="11" name="文字版面配置區 2">
              <a:extLst>
                <a:ext uri="{FF2B5EF4-FFF2-40B4-BE49-F238E27FC236}">
                  <a16:creationId xmlns:a16="http://schemas.microsoft.com/office/drawing/2014/main" id="{703FBC35-7D8A-4DD0-8BB0-24A95B3C37FE}"/>
                </a:ext>
              </a:extLst>
            </p:cNvPr>
            <p:cNvSpPr txBox="1">
              <a:spLocks/>
            </p:cNvSpPr>
            <p:nvPr/>
          </p:nvSpPr>
          <p:spPr>
            <a:xfrm>
              <a:off x="4727970" y="626395"/>
              <a:ext cx="421934" cy="14055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4191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2"/>
                </a:buClr>
                <a:buSzPts val="3000"/>
                <a:buFont typeface="Montserrat"/>
                <a:buChar char="▣"/>
                <a:defRPr sz="3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  <a:lvl2pPr marL="914400" marR="0" lvl="1" indent="-419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000"/>
                <a:buFont typeface="Montserrat"/>
                <a:buChar char="□"/>
                <a:defRPr sz="3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419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000"/>
                <a:buFont typeface="Montserrat"/>
                <a:buChar char="■"/>
                <a:defRPr sz="3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419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Montserrat"/>
                <a:buChar char="●"/>
                <a:defRPr sz="3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419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Montserrat"/>
                <a:buChar char="○"/>
                <a:defRPr sz="3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419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Montserrat"/>
                <a:buChar char="■"/>
                <a:defRPr sz="3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419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Montserrat"/>
                <a:buChar char="●"/>
                <a:defRPr sz="3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419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Montserrat"/>
                <a:buChar char="○"/>
                <a:defRPr sz="3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419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Montserrat"/>
                <a:buChar char="■"/>
                <a:defRPr sz="3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38100" indent="0">
                <a:buFont typeface="Montserrat"/>
                <a:buNone/>
              </a:pPr>
              <a:r>
                <a:rPr lang="zh-TW" altLang="en-US" sz="2000" dirty="0">
                  <a:latin typeface="Noto Sans TC Black" panose="020B0A00000000000000" pitchFamily="34" charset="-120"/>
                  <a:ea typeface="Noto Sans TC Black" panose="020B0A00000000000000" pitchFamily="34" charset="-120"/>
                </a:rPr>
                <a:t>受</a:t>
              </a:r>
              <a:r>
                <a:rPr lang="zh-TW" altLang="en-US" sz="2000" dirty="0" smtClean="0">
                  <a:latin typeface="Noto Sans TC Black" panose="020B0A00000000000000" pitchFamily="34" charset="-120"/>
                  <a:ea typeface="Noto Sans TC Black" panose="020B0A00000000000000" pitchFamily="34" charset="-120"/>
                </a:rPr>
                <a:t>隔離者</a:t>
              </a:r>
              <a:endParaRPr lang="zh-TW" altLang="en-US" sz="2000" dirty="0">
                <a:latin typeface="Noto Sans TC Black" panose="020B0A00000000000000" pitchFamily="34" charset="-120"/>
                <a:ea typeface="Noto Sans TC Black" panose="020B0A00000000000000" pitchFamily="34" charset="-120"/>
              </a:endParaRPr>
            </a:p>
          </p:txBody>
        </p:sp>
        <p:sp>
          <p:nvSpPr>
            <p:cNvPr id="12" name="矩形: 圓角 11">
              <a:extLst>
                <a:ext uri="{FF2B5EF4-FFF2-40B4-BE49-F238E27FC236}">
                  <a16:creationId xmlns:a16="http://schemas.microsoft.com/office/drawing/2014/main" id="{36BBF02B-56B2-47EB-B670-11831878DB5B}"/>
                </a:ext>
              </a:extLst>
            </p:cNvPr>
            <p:cNvSpPr/>
            <p:nvPr/>
          </p:nvSpPr>
          <p:spPr>
            <a:xfrm>
              <a:off x="4699963" y="679985"/>
              <a:ext cx="587145" cy="139748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版面配置區 2">
              <a:extLst>
                <a:ext uri="{FF2B5EF4-FFF2-40B4-BE49-F238E27FC236}">
                  <a16:creationId xmlns:a16="http://schemas.microsoft.com/office/drawing/2014/main" id="{703FBC35-7D8A-4DD0-8BB0-24A95B3C37FE}"/>
                </a:ext>
              </a:extLst>
            </p:cNvPr>
            <p:cNvSpPr txBox="1">
              <a:spLocks/>
            </p:cNvSpPr>
            <p:nvPr/>
          </p:nvSpPr>
          <p:spPr>
            <a:xfrm>
              <a:off x="4727970" y="2980442"/>
              <a:ext cx="421934" cy="14336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4191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2"/>
                </a:buClr>
                <a:buSzPts val="3000"/>
                <a:buFont typeface="Montserrat"/>
                <a:buChar char="▣"/>
                <a:defRPr sz="3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  <a:lvl2pPr marL="914400" marR="0" lvl="1" indent="-419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000"/>
                <a:buFont typeface="Montserrat"/>
                <a:buChar char="□"/>
                <a:defRPr sz="3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419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000"/>
                <a:buFont typeface="Montserrat"/>
                <a:buChar char="■"/>
                <a:defRPr sz="3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419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Montserrat"/>
                <a:buChar char="●"/>
                <a:defRPr sz="3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419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Montserrat"/>
                <a:buChar char="○"/>
                <a:defRPr sz="3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419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Montserrat"/>
                <a:buChar char="■"/>
                <a:defRPr sz="3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419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Montserrat"/>
                <a:buChar char="●"/>
                <a:defRPr sz="3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419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Montserrat"/>
                <a:buChar char="○"/>
                <a:defRPr sz="3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419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Montserrat"/>
                <a:buChar char="■"/>
                <a:defRPr sz="3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38100" indent="0">
                <a:buFont typeface="Montserrat"/>
                <a:buNone/>
              </a:pPr>
              <a:r>
                <a:rPr lang="zh-TW" altLang="en-US" sz="2000" dirty="0" smtClean="0">
                  <a:latin typeface="Noto Sans TC Black" panose="020B0A00000000000000" pitchFamily="34" charset="-120"/>
                  <a:ea typeface="Noto Sans TC Black" panose="020B0A00000000000000" pitchFamily="34" charset="-120"/>
                </a:rPr>
                <a:t>受檢疫</a:t>
              </a:r>
              <a:r>
                <a:rPr lang="zh-TW" altLang="en-US" sz="2000" dirty="0">
                  <a:latin typeface="Noto Sans TC Black" panose="020B0A00000000000000" pitchFamily="34" charset="-120"/>
                  <a:ea typeface="Noto Sans TC Black" panose="020B0A00000000000000" pitchFamily="34" charset="-120"/>
                </a:rPr>
                <a:t>者</a:t>
              </a:r>
            </a:p>
          </p:txBody>
        </p:sp>
        <p:sp>
          <p:nvSpPr>
            <p:cNvPr id="21" name="矩形: 圓角 11">
              <a:extLst>
                <a:ext uri="{FF2B5EF4-FFF2-40B4-BE49-F238E27FC236}">
                  <a16:creationId xmlns:a16="http://schemas.microsoft.com/office/drawing/2014/main" id="{36BBF02B-56B2-47EB-B670-11831878DB5B}"/>
                </a:ext>
              </a:extLst>
            </p:cNvPr>
            <p:cNvSpPr/>
            <p:nvPr/>
          </p:nvSpPr>
          <p:spPr>
            <a:xfrm>
              <a:off x="4699963" y="3016642"/>
              <a:ext cx="587145" cy="139748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文字版面配置區 2">
              <a:extLst>
                <a:ext uri="{FF2B5EF4-FFF2-40B4-BE49-F238E27FC236}">
                  <a16:creationId xmlns:a16="http://schemas.microsoft.com/office/drawing/2014/main" id="{703FBC35-7D8A-4DD0-8BB0-24A95B3C37FE}"/>
                </a:ext>
              </a:extLst>
            </p:cNvPr>
            <p:cNvSpPr txBox="1">
              <a:spLocks/>
            </p:cNvSpPr>
            <p:nvPr/>
          </p:nvSpPr>
          <p:spPr>
            <a:xfrm>
              <a:off x="7291590" y="475643"/>
              <a:ext cx="1670670" cy="180616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4191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2"/>
                </a:buClr>
                <a:buSzPts val="3000"/>
                <a:buFont typeface="Montserrat"/>
                <a:buChar char="▣"/>
                <a:defRPr sz="3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  <a:lvl2pPr marL="914400" marR="0" lvl="1" indent="-419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000"/>
                <a:buFont typeface="Montserrat"/>
                <a:buChar char="□"/>
                <a:defRPr sz="3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419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000"/>
                <a:buFont typeface="Montserrat"/>
                <a:buChar char="■"/>
                <a:defRPr sz="3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419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Montserrat"/>
                <a:buChar char="●"/>
                <a:defRPr sz="3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419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Montserrat"/>
                <a:buChar char="○"/>
                <a:defRPr sz="3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419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Montserrat"/>
                <a:buChar char="■"/>
                <a:defRPr sz="3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419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Montserrat"/>
                <a:buChar char="●"/>
                <a:defRPr sz="3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419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Montserrat"/>
                <a:buChar char="○"/>
                <a:defRPr sz="3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419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Montserrat"/>
                <a:buChar char="■"/>
                <a:defRPr sz="3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38100" indent="0" algn="ctr">
                <a:buFont typeface="Montserrat"/>
                <a:buNone/>
              </a:pPr>
              <a:r>
                <a:rPr lang="zh-TW" altLang="en-US" sz="2800" dirty="0" smtClean="0">
                  <a:latin typeface="Noto Sans TC Black" panose="020B0A00000000000000" pitchFamily="34" charset="-120"/>
                  <a:ea typeface="Noto Sans TC Black" panose="020B0A00000000000000" pitchFamily="34" charset="-120"/>
                </a:rPr>
                <a:t>處</a:t>
              </a:r>
              <a:endParaRPr lang="en-US" altLang="zh-TW" sz="2800" dirty="0" smtClean="0">
                <a:latin typeface="Noto Sans TC Black" panose="020B0A00000000000000" pitchFamily="34" charset="-120"/>
                <a:ea typeface="Noto Sans TC Black" panose="020B0A00000000000000" pitchFamily="34" charset="-120"/>
              </a:endParaRPr>
            </a:p>
            <a:p>
              <a:pPr marL="38100" indent="0" algn="ctr">
                <a:buFont typeface="Montserrat"/>
                <a:buNone/>
              </a:pPr>
              <a:r>
                <a:rPr lang="en-US" altLang="zh-TW" sz="2800" dirty="0" smtClean="0">
                  <a:solidFill>
                    <a:srgbClr val="FF0000"/>
                  </a:solidFill>
                  <a:latin typeface="Noto Sans TC Black" panose="020B0A00000000000000" pitchFamily="34" charset="-120"/>
                  <a:ea typeface="Noto Sans TC Black" panose="020B0A00000000000000" pitchFamily="34" charset="-120"/>
                </a:rPr>
                <a:t>20-100</a:t>
              </a:r>
              <a:r>
                <a:rPr lang="zh-TW" altLang="en-US" sz="2800" dirty="0" smtClean="0">
                  <a:latin typeface="Noto Sans TC Black" panose="020B0A00000000000000" pitchFamily="34" charset="-120"/>
                  <a:ea typeface="Noto Sans TC Black" panose="020B0A00000000000000" pitchFamily="34" charset="-120"/>
                </a:rPr>
                <a:t>萬元罰鍰</a:t>
              </a:r>
              <a:endParaRPr lang="zh-TW" altLang="en-US" sz="2800" dirty="0">
                <a:latin typeface="Noto Sans TC Black" panose="020B0A00000000000000" pitchFamily="34" charset="-120"/>
                <a:ea typeface="Noto Sans TC Black" panose="020B0A00000000000000" pitchFamily="34" charset="-120"/>
              </a:endParaRPr>
            </a:p>
          </p:txBody>
        </p:sp>
        <p:sp>
          <p:nvSpPr>
            <p:cNvPr id="8" name="向右箭號 7"/>
            <p:cNvSpPr/>
            <p:nvPr/>
          </p:nvSpPr>
          <p:spPr>
            <a:xfrm>
              <a:off x="5315115" y="1122198"/>
              <a:ext cx="1948468" cy="51877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: 圓角 11">
              <a:extLst>
                <a:ext uri="{FF2B5EF4-FFF2-40B4-BE49-F238E27FC236}">
                  <a16:creationId xmlns:a16="http://schemas.microsoft.com/office/drawing/2014/main" id="{36BBF02B-56B2-47EB-B670-11831878DB5B}"/>
                </a:ext>
              </a:extLst>
            </p:cNvPr>
            <p:cNvSpPr/>
            <p:nvPr/>
          </p:nvSpPr>
          <p:spPr>
            <a:xfrm>
              <a:off x="5912907" y="405735"/>
              <a:ext cx="724877" cy="194598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文字版面配置區 2">
              <a:extLst>
                <a:ext uri="{FF2B5EF4-FFF2-40B4-BE49-F238E27FC236}">
                  <a16:creationId xmlns:a16="http://schemas.microsoft.com/office/drawing/2014/main" id="{703FBC35-7D8A-4DD0-8BB0-24A95B3C37FE}"/>
                </a:ext>
              </a:extLst>
            </p:cNvPr>
            <p:cNvSpPr txBox="1">
              <a:spLocks/>
            </p:cNvSpPr>
            <p:nvPr/>
          </p:nvSpPr>
          <p:spPr>
            <a:xfrm>
              <a:off x="5838302" y="288248"/>
              <a:ext cx="501075" cy="14055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4191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2"/>
                </a:buClr>
                <a:buSzPts val="3000"/>
                <a:buFont typeface="Montserrat"/>
                <a:buChar char="▣"/>
                <a:defRPr sz="3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  <a:lvl2pPr marL="914400" marR="0" lvl="1" indent="-419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000"/>
                <a:buFont typeface="Montserrat"/>
                <a:buChar char="□"/>
                <a:defRPr sz="3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419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000"/>
                <a:buFont typeface="Montserrat"/>
                <a:buChar char="■"/>
                <a:defRPr sz="3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419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Montserrat"/>
                <a:buChar char="●"/>
                <a:defRPr sz="3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419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Montserrat"/>
                <a:buChar char="○"/>
                <a:defRPr sz="3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419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Montserrat"/>
                <a:buChar char="■"/>
                <a:defRPr sz="3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419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Montserrat"/>
                <a:buChar char="●"/>
                <a:defRPr sz="3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419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Montserrat"/>
                <a:buChar char="○"/>
                <a:defRPr sz="3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419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Montserrat"/>
                <a:buChar char="■"/>
                <a:defRPr sz="3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38100" indent="0">
                <a:buFont typeface="Montserrat"/>
                <a:buNone/>
              </a:pPr>
              <a:r>
                <a:rPr lang="zh-TW" altLang="en-US" sz="2000" dirty="0" smtClean="0">
                  <a:latin typeface="Noto Sans TC Black" panose="020B0A00000000000000" pitchFamily="34" charset="-120"/>
                  <a:ea typeface="Noto Sans TC Black" panose="020B0A00000000000000" pitchFamily="34" charset="-120"/>
                </a:rPr>
                <a:t>違反隔離措施</a:t>
              </a:r>
              <a:endParaRPr lang="zh-TW" altLang="en-US" sz="2000" dirty="0">
                <a:latin typeface="Noto Sans TC Black" panose="020B0A00000000000000" pitchFamily="34" charset="-120"/>
                <a:ea typeface="Noto Sans TC Black" panose="020B0A00000000000000" pitchFamily="34" charset="-120"/>
              </a:endParaRPr>
            </a:p>
          </p:txBody>
        </p:sp>
        <p:sp>
          <p:nvSpPr>
            <p:cNvPr id="29" name="向右箭號 28"/>
            <p:cNvSpPr/>
            <p:nvPr/>
          </p:nvSpPr>
          <p:spPr>
            <a:xfrm>
              <a:off x="5287108" y="3455998"/>
              <a:ext cx="1948468" cy="51877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矩形: 圓角 11">
              <a:extLst>
                <a:ext uri="{FF2B5EF4-FFF2-40B4-BE49-F238E27FC236}">
                  <a16:creationId xmlns:a16="http://schemas.microsoft.com/office/drawing/2014/main" id="{36BBF02B-56B2-47EB-B670-11831878DB5B}"/>
                </a:ext>
              </a:extLst>
            </p:cNvPr>
            <p:cNvSpPr/>
            <p:nvPr/>
          </p:nvSpPr>
          <p:spPr>
            <a:xfrm>
              <a:off x="5907160" y="2742392"/>
              <a:ext cx="730624" cy="194598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文字版面配置區 2">
              <a:extLst>
                <a:ext uri="{FF2B5EF4-FFF2-40B4-BE49-F238E27FC236}">
                  <a16:creationId xmlns:a16="http://schemas.microsoft.com/office/drawing/2014/main" id="{703FBC35-7D8A-4DD0-8BB0-24A95B3C37FE}"/>
                </a:ext>
              </a:extLst>
            </p:cNvPr>
            <p:cNvSpPr txBox="1">
              <a:spLocks/>
            </p:cNvSpPr>
            <p:nvPr/>
          </p:nvSpPr>
          <p:spPr>
            <a:xfrm>
              <a:off x="5850538" y="2648273"/>
              <a:ext cx="421934" cy="14055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4191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2"/>
                </a:buClr>
                <a:buSzPts val="3000"/>
                <a:buFont typeface="Montserrat"/>
                <a:buChar char="▣"/>
                <a:defRPr sz="3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  <a:lvl2pPr marL="914400" marR="0" lvl="1" indent="-419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000"/>
                <a:buFont typeface="Montserrat"/>
                <a:buChar char="□"/>
                <a:defRPr sz="3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419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000"/>
                <a:buFont typeface="Montserrat"/>
                <a:buChar char="■"/>
                <a:defRPr sz="3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419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Montserrat"/>
                <a:buChar char="●"/>
                <a:defRPr sz="3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419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Montserrat"/>
                <a:buChar char="○"/>
                <a:defRPr sz="3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419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Montserrat"/>
                <a:buChar char="■"/>
                <a:defRPr sz="3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419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Montserrat"/>
                <a:buChar char="●"/>
                <a:defRPr sz="3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419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Montserrat"/>
                <a:buChar char="○"/>
                <a:defRPr sz="3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419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Montserrat"/>
                <a:buChar char="■"/>
                <a:defRPr sz="30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38100" indent="0">
                <a:buFont typeface="Montserrat"/>
                <a:buNone/>
              </a:pPr>
              <a:r>
                <a:rPr lang="zh-TW" altLang="en-US" sz="2000" dirty="0" smtClean="0">
                  <a:latin typeface="Noto Sans TC Black" panose="020B0A00000000000000" pitchFamily="34" charset="-120"/>
                  <a:ea typeface="Noto Sans TC Black" panose="020B0A00000000000000" pitchFamily="34" charset="-120"/>
                </a:rPr>
                <a:t>違反檢疫措施</a:t>
              </a:r>
              <a:endParaRPr lang="zh-TW" altLang="en-US" sz="2000" dirty="0">
                <a:latin typeface="Noto Sans TC Black" panose="020B0A00000000000000" pitchFamily="34" charset="-120"/>
                <a:ea typeface="Noto Sans TC Black" panose="020B0A00000000000000" pitchFamily="34" charset="-120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6117762" y="409231"/>
            <a:ext cx="4031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454F5B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擅離</a:t>
            </a:r>
            <a:r>
              <a:rPr lang="zh-TW" altLang="en-US" sz="2000" dirty="0" smtClean="0">
                <a:solidFill>
                  <a:srgbClr val="454F5B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隔離處所</a:t>
            </a:r>
            <a:endParaRPr lang="zh-TW" altLang="en-US" sz="2000" dirty="0">
              <a:solidFill>
                <a:srgbClr val="454F5B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117762" y="2776854"/>
            <a:ext cx="4031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454F5B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擅</a:t>
            </a:r>
            <a:r>
              <a:rPr lang="zh-TW" altLang="en-US" sz="2000" dirty="0" smtClean="0">
                <a:solidFill>
                  <a:srgbClr val="454F5B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離</a:t>
            </a:r>
            <a:r>
              <a:rPr lang="zh-TW" altLang="en-US" sz="2000" dirty="0">
                <a:solidFill>
                  <a:srgbClr val="454F5B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檢疫</a:t>
            </a:r>
            <a:r>
              <a:rPr lang="zh-TW" altLang="en-US" sz="2000" dirty="0" smtClean="0">
                <a:solidFill>
                  <a:srgbClr val="454F5B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處所</a:t>
            </a:r>
            <a:endParaRPr lang="zh-TW" altLang="en-US" sz="2000" dirty="0">
              <a:solidFill>
                <a:srgbClr val="454F5B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sp>
        <p:nvSpPr>
          <p:cNvPr id="33" name="文字版面配置區 2">
            <a:extLst>
              <a:ext uri="{FF2B5EF4-FFF2-40B4-BE49-F238E27FC236}">
                <a16:creationId xmlns:a16="http://schemas.microsoft.com/office/drawing/2014/main" id="{703FBC35-7D8A-4DD0-8BB0-24A95B3C37FE}"/>
              </a:ext>
            </a:extLst>
          </p:cNvPr>
          <p:cNvSpPr txBox="1">
            <a:spLocks/>
          </p:cNvSpPr>
          <p:nvPr/>
        </p:nvSpPr>
        <p:spPr>
          <a:xfrm>
            <a:off x="7174715" y="2814232"/>
            <a:ext cx="1670670" cy="18061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Montserrat"/>
              <a:buChar char="▣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Montserrat"/>
              <a:buChar char="□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Montserrat"/>
              <a:buChar char="■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●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○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■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●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○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■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38100" indent="0" algn="ctr">
              <a:buFont typeface="Montserrat"/>
              <a:buNone/>
            </a:pPr>
            <a:r>
              <a:rPr lang="zh-TW" altLang="en-US" sz="2800" dirty="0" smtClean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處</a:t>
            </a:r>
            <a:endParaRPr lang="en-US" altLang="zh-TW" sz="2800" dirty="0" smtClean="0"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  <a:p>
            <a:pPr marL="38100" indent="0" algn="ctr">
              <a:buFont typeface="Montserrat"/>
              <a:buNone/>
            </a:pPr>
            <a:r>
              <a:rPr lang="en-US" altLang="zh-TW" sz="2800" dirty="0">
                <a:solidFill>
                  <a:srgbClr val="FF00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1</a:t>
            </a:r>
            <a:r>
              <a:rPr lang="en-US" altLang="zh-TW" sz="2800" dirty="0" smtClean="0">
                <a:solidFill>
                  <a:srgbClr val="FF00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0-100</a:t>
            </a:r>
            <a:r>
              <a:rPr lang="zh-TW" altLang="en-US" sz="2800" dirty="0" smtClean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萬元罰鍰</a:t>
            </a:r>
            <a:endParaRPr lang="zh-TW" altLang="en-US" sz="2800" dirty="0"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52849" y="3453018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 smtClean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行政罰鍰</a:t>
            </a:r>
            <a:endParaRPr lang="en-US" altLang="zh-TW" sz="4800" dirty="0">
              <a:latin typeface="Noto Sans TC Black" panose="020B0A00000000000000" pitchFamily="34" charset="-120"/>
              <a:ea typeface="Noto Sans TC Black" panose="020B0A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34" name="Google Shape;67;p12">
            <a:extLst>
              <a:ext uri="{FF2B5EF4-FFF2-40B4-BE49-F238E27FC236}">
                <a16:creationId xmlns:a16="http://schemas.microsoft.com/office/drawing/2014/main" id="{6CF3E4AD-9AA4-461C-84BD-F5296911295F}"/>
              </a:ext>
            </a:extLst>
          </p:cNvPr>
          <p:cNvSpPr txBox="1">
            <a:spLocks/>
          </p:cNvSpPr>
          <p:nvPr/>
        </p:nvSpPr>
        <p:spPr>
          <a:xfrm>
            <a:off x="1063255" y="2355087"/>
            <a:ext cx="1502252" cy="8172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zh-TW" altLang="en-US" sz="4800" dirty="0" smtClean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罰</a:t>
            </a:r>
            <a:r>
              <a:rPr lang="zh-TW" altLang="en-US" sz="4800" dirty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則</a:t>
            </a:r>
            <a:endParaRPr lang="en-US" altLang="zh-TW" sz="4800" dirty="0" smtClean="0">
              <a:latin typeface="Noto Sans TC Black" panose="020B0A00000000000000" pitchFamily="34" charset="-120"/>
              <a:ea typeface="Noto Sans TC Black" panose="020B0A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242646" y="4364304"/>
            <a:ext cx="1351383" cy="3198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1149443" y="4364304"/>
            <a:ext cx="1521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TW" altLang="en-US" sz="2000" dirty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草案</a:t>
            </a:r>
            <a:r>
              <a:rPr lang="zh-TW" altLang="en-US" sz="2000" dirty="0" smtClean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第</a:t>
            </a:r>
            <a:r>
              <a:rPr lang="en-US" altLang="zh-TW" sz="2000" dirty="0" smtClean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15</a:t>
            </a:r>
            <a:r>
              <a:rPr lang="zh-TW" altLang="en-US" sz="2000" dirty="0" smtClean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條</a:t>
            </a:r>
            <a:endParaRPr lang="en-US" altLang="zh-TW" sz="2000" dirty="0">
              <a:latin typeface="Noto Sans TC Black" panose="020B0A00000000000000" pitchFamily="34" charset="-120"/>
              <a:ea typeface="Noto Sans TC Black" panose="020B0A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06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149443" y="4364304"/>
            <a:ext cx="1521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TW" altLang="en-US" sz="2000" dirty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草案</a:t>
            </a:r>
            <a:r>
              <a:rPr lang="zh-TW" altLang="en-US" sz="2000" dirty="0" smtClean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第</a:t>
            </a:r>
            <a:r>
              <a:rPr lang="en-US" altLang="zh-TW" sz="2000" dirty="0" smtClean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16</a:t>
            </a:r>
            <a:r>
              <a:rPr lang="zh-TW" altLang="en-US" sz="2000" dirty="0" smtClean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條</a:t>
            </a:r>
            <a:endParaRPr lang="en-US" altLang="zh-TW" sz="2000" dirty="0">
              <a:latin typeface="Noto Sans TC Black" panose="020B0A00000000000000" pitchFamily="34" charset="-120"/>
              <a:ea typeface="Noto Sans TC Black" panose="020B0A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6" name="Google Shape;160;p22"/>
          <p:cNvSpPr txBox="1">
            <a:spLocks/>
          </p:cNvSpPr>
          <p:nvPr/>
        </p:nvSpPr>
        <p:spPr>
          <a:xfrm>
            <a:off x="4355248" y="108392"/>
            <a:ext cx="3118339" cy="915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800">
                <a:solidFill>
                  <a:schemeClr val="lt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有下列情形之一</a:t>
            </a:r>
            <a:r>
              <a:rPr lang="zh-TW" altLang="en-US" dirty="0" smtClean="0"/>
              <a:t>者</a:t>
            </a:r>
            <a:endParaRPr lang="en-US" altLang="zh-TW" dirty="0" smtClean="0"/>
          </a:p>
          <a:p>
            <a:r>
              <a:rPr lang="zh-TW" altLang="en-US" dirty="0" smtClean="0"/>
              <a:t>處</a:t>
            </a:r>
            <a:r>
              <a:rPr lang="en-US" altLang="zh-TW" dirty="0"/>
              <a:t>5~100</a:t>
            </a:r>
            <a:r>
              <a:rPr lang="zh-TW" altLang="en-US" dirty="0"/>
              <a:t>萬元罰鍰</a:t>
            </a:r>
          </a:p>
        </p:txBody>
      </p:sp>
      <p:sp>
        <p:nvSpPr>
          <p:cNvPr id="10" name="禁止標誌 9"/>
          <p:cNvSpPr/>
          <p:nvPr/>
        </p:nvSpPr>
        <p:spPr>
          <a:xfrm>
            <a:off x="4776353" y="1095440"/>
            <a:ext cx="2318661" cy="2567354"/>
          </a:xfrm>
          <a:prstGeom prst="noSmoking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Google Shape;162;p22"/>
          <p:cNvSpPr/>
          <p:nvPr/>
        </p:nvSpPr>
        <p:spPr>
          <a:xfrm>
            <a:off x="4529283" y="1167267"/>
            <a:ext cx="2770271" cy="2423700"/>
          </a:xfrm>
          <a:prstGeom prst="ellipse">
            <a:avLst/>
          </a:prstGeom>
          <a:noFill/>
          <a:ln w="1143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>
                <a:solidFill>
                  <a:srgbClr val="454F5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oto Sans TC Black" panose="020B0A00000000000000" pitchFamily="34" charset="-120"/>
                <a:ea typeface="Noto Sans TC Black" panose="020B0A00000000000000" pitchFamily="34" charset="-120"/>
                <a:cs typeface="Montserrat"/>
                <a:sym typeface="Montserrat"/>
              </a:rPr>
              <a:t>違反第</a:t>
            </a:r>
            <a:r>
              <a:rPr lang="en-US" altLang="zh-TW" sz="2800" dirty="0">
                <a:solidFill>
                  <a:srgbClr val="454F5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oto Sans TC Black" panose="020B0A00000000000000" pitchFamily="34" charset="-120"/>
                <a:ea typeface="Noto Sans TC Black" panose="020B0A00000000000000" pitchFamily="34" charset="-120"/>
                <a:cs typeface="Montserrat"/>
                <a:sym typeface="Montserrat"/>
              </a:rPr>
              <a:t>3</a:t>
            </a:r>
            <a:r>
              <a:rPr lang="zh-TW" altLang="en-US" sz="2800" dirty="0">
                <a:solidFill>
                  <a:srgbClr val="454F5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oto Sans TC Black" panose="020B0A00000000000000" pitchFamily="34" charset="-120"/>
                <a:ea typeface="Noto Sans TC Black" panose="020B0A00000000000000" pitchFamily="34" charset="-120"/>
                <a:cs typeface="Montserrat"/>
                <a:sym typeface="Montserrat"/>
              </a:rPr>
              <a:t>條應予給假之規定</a:t>
            </a:r>
            <a:endParaRPr sz="2800" dirty="0">
              <a:solidFill>
                <a:srgbClr val="454F5B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oto Sans TC Black" panose="020B0A00000000000000" pitchFamily="34" charset="-120"/>
              <a:ea typeface="Noto Sans TC Black" panose="020B0A00000000000000" pitchFamily="34" charset="-120"/>
              <a:cs typeface="Montserrat"/>
              <a:sym typeface="Montserrat"/>
            </a:endParaRPr>
          </a:p>
        </p:txBody>
      </p:sp>
      <p:sp>
        <p:nvSpPr>
          <p:cNvPr id="11" name="禁止標誌 10"/>
          <p:cNvSpPr/>
          <p:nvPr/>
        </p:nvSpPr>
        <p:spPr>
          <a:xfrm>
            <a:off x="2760999" y="2551078"/>
            <a:ext cx="2378380" cy="2516355"/>
          </a:xfrm>
          <a:prstGeom prst="noSmoking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禁止標誌 11"/>
          <p:cNvSpPr/>
          <p:nvPr/>
        </p:nvSpPr>
        <p:spPr>
          <a:xfrm>
            <a:off x="6783070" y="2469765"/>
            <a:ext cx="2318661" cy="2567354"/>
          </a:xfrm>
          <a:prstGeom prst="noSmoking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Google Shape;163;p22"/>
          <p:cNvSpPr/>
          <p:nvPr/>
        </p:nvSpPr>
        <p:spPr>
          <a:xfrm>
            <a:off x="6374986" y="2700615"/>
            <a:ext cx="3134827" cy="2027504"/>
          </a:xfrm>
          <a:prstGeom prst="ellipse">
            <a:avLst/>
          </a:prstGeom>
          <a:noFill/>
          <a:ln w="1143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n-US" altLang="zh-TW" sz="2800" dirty="0">
              <a:solidFill>
                <a:srgbClr val="454F5B"/>
              </a:solidFill>
              <a:latin typeface="Noto Sans TC Black" panose="020B0A00000000000000" pitchFamily="34" charset="-120"/>
              <a:ea typeface="Noto Sans TC Black" panose="020B0A00000000000000" pitchFamily="34" charset="-120"/>
              <a:cs typeface="Montserrat"/>
              <a:sym typeface="Montserrat"/>
            </a:endParaRPr>
          </a:p>
          <a:p>
            <a:pPr algn="ctr"/>
            <a:r>
              <a:rPr lang="zh-TW" altLang="en-US" sz="2800" dirty="0">
                <a:solidFill>
                  <a:srgbClr val="454F5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oto Sans TC Black" panose="020B0A00000000000000" pitchFamily="34" charset="-120"/>
                <a:ea typeface="Noto Sans TC Black" panose="020B0A00000000000000" pitchFamily="34" charset="-120"/>
                <a:cs typeface="Montserrat"/>
                <a:sym typeface="Montserrat"/>
              </a:rPr>
              <a:t>違反指揮官依第</a:t>
            </a:r>
            <a:r>
              <a:rPr lang="en-US" altLang="zh-TW" sz="2800" dirty="0">
                <a:solidFill>
                  <a:srgbClr val="454F5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oto Sans TC Black" panose="020B0A00000000000000" pitchFamily="34" charset="-120"/>
                <a:ea typeface="Noto Sans TC Black" panose="020B0A00000000000000" pitchFamily="34" charset="-120"/>
                <a:cs typeface="Montserrat"/>
                <a:sym typeface="Montserrat"/>
              </a:rPr>
              <a:t>7</a:t>
            </a:r>
            <a:r>
              <a:rPr lang="zh-TW" altLang="en-US" sz="2800" dirty="0">
                <a:solidFill>
                  <a:srgbClr val="454F5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oto Sans TC Black" panose="020B0A00000000000000" pitchFamily="34" charset="-120"/>
                <a:ea typeface="Noto Sans TC Black" panose="020B0A00000000000000" pitchFamily="34" charset="-120"/>
                <a:cs typeface="Montserrat"/>
                <a:sym typeface="Montserrat"/>
              </a:rPr>
              <a:t>條規定實施之應變處置命令或措施</a:t>
            </a:r>
            <a:endParaRPr sz="2800" dirty="0">
              <a:solidFill>
                <a:srgbClr val="454F5B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oto Sans TC Black" panose="020B0A00000000000000" pitchFamily="34" charset="-120"/>
              <a:ea typeface="Noto Sans TC Black" panose="020B0A00000000000000" pitchFamily="34" charset="-120"/>
              <a:cs typeface="Montserrat"/>
              <a:sym typeface="Montserrat"/>
            </a:endParaRPr>
          </a:p>
        </p:txBody>
      </p:sp>
      <p:sp>
        <p:nvSpPr>
          <p:cNvPr id="7" name="Google Shape;161;p22"/>
          <p:cNvSpPr/>
          <p:nvPr/>
        </p:nvSpPr>
        <p:spPr>
          <a:xfrm>
            <a:off x="2516354" y="2597405"/>
            <a:ext cx="2861587" cy="2423700"/>
          </a:xfrm>
          <a:prstGeom prst="ellipse">
            <a:avLst/>
          </a:prstGeom>
          <a:noFill/>
          <a:ln w="1143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zh-TW" altLang="en-US" sz="2800" dirty="0">
                <a:solidFill>
                  <a:srgbClr val="454F5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oto Sans TC Black" panose="020B0A00000000000000" pitchFamily="34" charset="-120"/>
                <a:ea typeface="Noto Sans TC Black" panose="020B0A00000000000000" pitchFamily="34" charset="-120"/>
                <a:cs typeface="Montserrat"/>
                <a:sym typeface="Montserrat"/>
              </a:rPr>
              <a:t>拒絕、規避或妨礙依第</a:t>
            </a:r>
            <a:r>
              <a:rPr lang="en-US" altLang="zh-TW" sz="2800" dirty="0">
                <a:solidFill>
                  <a:srgbClr val="454F5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oto Sans TC Black" panose="020B0A00000000000000" pitchFamily="34" charset="-120"/>
                <a:ea typeface="Noto Sans TC Black" panose="020B0A00000000000000" pitchFamily="34" charset="-120"/>
                <a:cs typeface="Montserrat"/>
                <a:sym typeface="Montserrat"/>
              </a:rPr>
              <a:t>5</a:t>
            </a:r>
            <a:r>
              <a:rPr lang="zh-TW" altLang="en-US" sz="2800" dirty="0">
                <a:solidFill>
                  <a:srgbClr val="454F5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oto Sans TC Black" panose="020B0A00000000000000" pitchFamily="34" charset="-120"/>
                <a:ea typeface="Noto Sans TC Black" panose="020B0A00000000000000" pitchFamily="34" charset="-120"/>
                <a:cs typeface="Montserrat"/>
                <a:sym typeface="Montserrat"/>
              </a:rPr>
              <a:t>條所為之徵用或調用</a:t>
            </a:r>
            <a:endParaRPr sz="2800" dirty="0">
              <a:solidFill>
                <a:srgbClr val="454F5B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oto Sans TC Black" panose="020B0A00000000000000" pitchFamily="34" charset="-120"/>
              <a:ea typeface="Noto Sans TC Black" panose="020B0A00000000000000" pitchFamily="34" charset="-120"/>
              <a:cs typeface="Montserrat"/>
              <a:sym typeface="Montserra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-52848" y="3428912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 smtClean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行政罰鍰</a:t>
            </a:r>
            <a:endParaRPr lang="en-US" altLang="zh-TW" sz="4800" dirty="0">
              <a:latin typeface="Noto Sans TC Black" panose="020B0A00000000000000" pitchFamily="34" charset="-120"/>
              <a:ea typeface="Noto Sans TC Black" panose="020B0A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14" name="Google Shape;67;p12">
            <a:extLst>
              <a:ext uri="{FF2B5EF4-FFF2-40B4-BE49-F238E27FC236}">
                <a16:creationId xmlns:a16="http://schemas.microsoft.com/office/drawing/2014/main" id="{6CF3E4AD-9AA4-461C-84BD-F5296911295F}"/>
              </a:ext>
            </a:extLst>
          </p:cNvPr>
          <p:cNvSpPr txBox="1">
            <a:spLocks/>
          </p:cNvSpPr>
          <p:nvPr/>
        </p:nvSpPr>
        <p:spPr>
          <a:xfrm>
            <a:off x="1063255" y="2355087"/>
            <a:ext cx="1502252" cy="8172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zh-TW" altLang="en-US" sz="4800" dirty="0" smtClean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罰</a:t>
            </a:r>
            <a:r>
              <a:rPr lang="zh-TW" altLang="en-US" sz="4800" dirty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則</a:t>
            </a:r>
            <a:endParaRPr lang="en-US" altLang="zh-TW" sz="4800" dirty="0" smtClean="0">
              <a:latin typeface="Noto Sans TC Black" panose="020B0A00000000000000" pitchFamily="34" charset="-120"/>
              <a:ea typeface="Noto Sans TC Black" panose="020B0A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30924" y="4364304"/>
            <a:ext cx="1363106" cy="3198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25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grpSp>
        <p:nvGrpSpPr>
          <p:cNvPr id="3" name="Google Shape;108;p17"/>
          <p:cNvGrpSpPr/>
          <p:nvPr/>
        </p:nvGrpSpPr>
        <p:grpSpPr>
          <a:xfrm>
            <a:off x="1663599" y="666935"/>
            <a:ext cx="5816801" cy="3286410"/>
            <a:chOff x="3782700" y="1538287"/>
            <a:chExt cx="1578600" cy="1578600"/>
          </a:xfrm>
        </p:grpSpPr>
        <p:sp>
          <p:nvSpPr>
            <p:cNvPr id="4" name="Google Shape;109;p17"/>
            <p:cNvSpPr/>
            <p:nvPr/>
          </p:nvSpPr>
          <p:spPr>
            <a:xfrm>
              <a:off x="3782700" y="2757488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10;p17"/>
            <p:cNvSpPr/>
            <p:nvPr/>
          </p:nvSpPr>
          <p:spPr>
            <a:xfrm rot="-5400000">
              <a:off x="5001900" y="2757487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1;p17"/>
            <p:cNvSpPr/>
            <p:nvPr/>
          </p:nvSpPr>
          <p:spPr>
            <a:xfrm rot="5400000">
              <a:off x="3782700" y="1538288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2;p17"/>
            <p:cNvSpPr/>
            <p:nvPr/>
          </p:nvSpPr>
          <p:spPr>
            <a:xfrm rot="10800000">
              <a:off x="5001900" y="1538287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矩形 8"/>
          <p:cNvSpPr/>
          <p:nvPr/>
        </p:nvSpPr>
        <p:spPr>
          <a:xfrm>
            <a:off x="2285999" y="1240181"/>
            <a:ext cx="4887433" cy="232526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zh-TW" altLang="zh-TW" sz="36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cs typeface="Times New Roman" panose="02020603050405020304" pitchFamily="18" charset="0"/>
              </a:rPr>
              <a:t>各級政府機關為執行本條例所定相關事項，必要時，得委任、委託或委辦相關機關執行。</a:t>
            </a:r>
            <a:endParaRPr lang="zh-TW" altLang="en-US" sz="3600" dirty="0">
              <a:solidFill>
                <a:schemeClr val="bg1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480400" y="4371044"/>
            <a:ext cx="1380670" cy="3284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Google Shape;107;p17">
            <a:extLst>
              <a:ext uri="{FF2B5EF4-FFF2-40B4-BE49-F238E27FC236}">
                <a16:creationId xmlns:a16="http://schemas.microsoft.com/office/drawing/2014/main" id="{C3FF5830-E746-4CC2-8D8D-D0F14C6C63BE}"/>
              </a:ext>
            </a:extLst>
          </p:cNvPr>
          <p:cNvSpPr txBox="1">
            <a:spLocks/>
          </p:cNvSpPr>
          <p:nvPr/>
        </p:nvSpPr>
        <p:spPr>
          <a:xfrm>
            <a:off x="7299092" y="4234730"/>
            <a:ext cx="1743285" cy="60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▣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□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buFont typeface="Montserrat"/>
              <a:buNone/>
            </a:pPr>
            <a:r>
              <a:rPr lang="zh-TW" altLang="en-US" sz="20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草案第</a:t>
            </a:r>
            <a:r>
              <a:rPr lang="en-US" altLang="zh-TW" sz="2000" dirty="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17</a:t>
            </a:r>
            <a:r>
              <a:rPr lang="zh-TW" altLang="en-US" sz="2000" dirty="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條</a:t>
            </a:r>
            <a:endParaRPr lang="zh-TW" altLang="en-US" sz="2000" dirty="0">
              <a:solidFill>
                <a:schemeClr val="bg1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235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>
            <a:extLst>
              <a:ext uri="{FF2B5EF4-FFF2-40B4-BE49-F238E27FC236}">
                <a16:creationId xmlns:a16="http://schemas.microsoft.com/office/drawing/2014/main" id="{5F375CD3-4D01-4857-A408-853A87BB92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5883111"/>
              </p:ext>
            </p:extLst>
          </p:nvPr>
        </p:nvGraphicFramePr>
        <p:xfrm>
          <a:off x="1524000" y="92816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6" name="Google Shape;106;p17"/>
          <p:cNvSpPr txBox="1">
            <a:spLocks noGrp="1"/>
          </p:cNvSpPr>
          <p:nvPr>
            <p:ph type="ctrTitle" idx="4294967295"/>
          </p:nvPr>
        </p:nvSpPr>
        <p:spPr>
          <a:xfrm>
            <a:off x="916256" y="584652"/>
            <a:ext cx="7198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7200" dirty="0">
                <a:solidFill>
                  <a:srgbClr val="FFFFFF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施行期間</a:t>
            </a:r>
            <a:endParaRPr sz="7200" dirty="0">
              <a:solidFill>
                <a:srgbClr val="FFFFFF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4294967295"/>
          </p:nvPr>
        </p:nvSpPr>
        <p:spPr>
          <a:xfrm>
            <a:off x="972900" y="4029031"/>
            <a:ext cx="71982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zh-TW" altLang="zh-TW" dirty="0">
                <a:solidFill>
                  <a:srgbClr val="FFFF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施行期間屆滿，得經立法院同意延長</a:t>
            </a:r>
            <a:endParaRPr dirty="0">
              <a:solidFill>
                <a:srgbClr val="FFFF00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grpSp>
        <p:nvGrpSpPr>
          <p:cNvPr id="108" name="Google Shape;108;p17"/>
          <p:cNvGrpSpPr/>
          <p:nvPr/>
        </p:nvGrpSpPr>
        <p:grpSpPr>
          <a:xfrm>
            <a:off x="2495927" y="321313"/>
            <a:ext cx="4038858" cy="1557005"/>
            <a:chOff x="3782700" y="1538287"/>
            <a:chExt cx="1578600" cy="1578600"/>
          </a:xfrm>
        </p:grpSpPr>
        <p:sp>
          <p:nvSpPr>
            <p:cNvPr id="109" name="Google Shape;109;p17"/>
            <p:cNvSpPr/>
            <p:nvPr/>
          </p:nvSpPr>
          <p:spPr>
            <a:xfrm>
              <a:off x="3782700" y="2757488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7"/>
            <p:cNvSpPr/>
            <p:nvPr/>
          </p:nvSpPr>
          <p:spPr>
            <a:xfrm rot="-5400000">
              <a:off x="5001900" y="2757487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7"/>
            <p:cNvSpPr/>
            <p:nvPr/>
          </p:nvSpPr>
          <p:spPr>
            <a:xfrm rot="5400000">
              <a:off x="3782700" y="1538288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7"/>
            <p:cNvSpPr/>
            <p:nvPr/>
          </p:nvSpPr>
          <p:spPr>
            <a:xfrm rot="10800000">
              <a:off x="5001900" y="1538287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4" name="語音泡泡: 矩形 3">
            <a:extLst>
              <a:ext uri="{FF2B5EF4-FFF2-40B4-BE49-F238E27FC236}">
                <a16:creationId xmlns:a16="http://schemas.microsoft.com/office/drawing/2014/main" id="{0D21CE04-71C9-45C3-AB0A-65F414FB4041}"/>
              </a:ext>
            </a:extLst>
          </p:cNvPr>
          <p:cNvSpPr/>
          <p:nvPr/>
        </p:nvSpPr>
        <p:spPr>
          <a:xfrm>
            <a:off x="129473" y="1228416"/>
            <a:ext cx="2290045" cy="888864"/>
          </a:xfrm>
          <a:prstGeom prst="wedgeRectCallout">
            <a:avLst>
              <a:gd name="adj1" fmla="val 36960"/>
              <a:gd name="adj2" fmla="val 76156"/>
            </a:avLst>
          </a:prstGeom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罰則部分</a:t>
            </a:r>
            <a:endParaRPr lang="en-US" altLang="zh-TW" sz="2000" b="1" dirty="0"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  <a:p>
            <a:pPr algn="ctr"/>
            <a:r>
              <a:rPr lang="zh-TW" altLang="en-US" sz="2000" b="1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自條例公布日施行</a:t>
            </a:r>
          </a:p>
        </p:txBody>
      </p:sp>
      <p:sp>
        <p:nvSpPr>
          <p:cNvPr id="13" name="Google Shape;593;p36">
            <a:extLst>
              <a:ext uri="{FF2B5EF4-FFF2-40B4-BE49-F238E27FC236}">
                <a16:creationId xmlns:a16="http://schemas.microsoft.com/office/drawing/2014/main" id="{91949458-A0AE-41D3-9618-57BB222B6E99}"/>
              </a:ext>
            </a:extLst>
          </p:cNvPr>
          <p:cNvSpPr/>
          <p:nvPr/>
        </p:nvSpPr>
        <p:spPr>
          <a:xfrm>
            <a:off x="282792" y="1319111"/>
            <a:ext cx="339959" cy="297093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07;p17">
            <a:extLst>
              <a:ext uri="{FF2B5EF4-FFF2-40B4-BE49-F238E27FC236}">
                <a16:creationId xmlns:a16="http://schemas.microsoft.com/office/drawing/2014/main" id="{C3FF5830-E746-4CC2-8D8D-D0F14C6C63BE}"/>
              </a:ext>
            </a:extLst>
          </p:cNvPr>
          <p:cNvSpPr txBox="1">
            <a:spLocks/>
          </p:cNvSpPr>
          <p:nvPr/>
        </p:nvSpPr>
        <p:spPr>
          <a:xfrm>
            <a:off x="7356101" y="4259916"/>
            <a:ext cx="1743285" cy="60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▣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□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buFont typeface="Montserrat"/>
              <a:buNone/>
            </a:pPr>
            <a:r>
              <a:rPr lang="zh-TW" altLang="en-US" sz="20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草案第</a:t>
            </a:r>
            <a:r>
              <a:rPr lang="en-US" altLang="zh-TW" sz="2000" dirty="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18</a:t>
            </a:r>
            <a:r>
              <a:rPr lang="zh-TW" altLang="en-US" sz="2000" dirty="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條</a:t>
            </a:r>
            <a:endParaRPr lang="zh-TW" altLang="en-US" sz="2000" dirty="0">
              <a:solidFill>
                <a:schemeClr val="bg1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sp>
        <p:nvSpPr>
          <p:cNvPr id="14" name="Google Shape;67;p12">
            <a:extLst>
              <a:ext uri="{FF2B5EF4-FFF2-40B4-BE49-F238E27FC236}">
                <a16:creationId xmlns:a16="http://schemas.microsoft.com/office/drawing/2014/main" id="{932A36A5-6F87-43A8-835A-2E8D7B3E9F38}"/>
              </a:ext>
            </a:extLst>
          </p:cNvPr>
          <p:cNvSpPr txBox="1">
            <a:spLocks/>
          </p:cNvSpPr>
          <p:nvPr/>
        </p:nvSpPr>
        <p:spPr>
          <a:xfrm>
            <a:off x="1812653" y="3462373"/>
            <a:ext cx="1950143" cy="566658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9900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zh-TW" sz="28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109.01.15</a:t>
            </a:r>
            <a:endParaRPr lang="en-US" altLang="zh-TW" sz="2400" dirty="0">
              <a:solidFill>
                <a:schemeClr val="bg1"/>
              </a:solidFill>
              <a:latin typeface="Noto Sans TC Black" panose="020B0A00000000000000" pitchFamily="34" charset="-120"/>
              <a:ea typeface="Noto Sans TC Black" panose="020B0A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537409" y="4397628"/>
            <a:ext cx="1380670" cy="3284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3"/>
          <p:cNvSpPr/>
          <p:nvPr/>
        </p:nvSpPr>
        <p:spPr>
          <a:xfrm>
            <a:off x="0" y="0"/>
            <a:ext cx="9144000" cy="1965000"/>
          </a:xfrm>
          <a:prstGeom prst="rect">
            <a:avLst/>
          </a:prstGeom>
          <a:solidFill>
            <a:srgbClr val="C7F4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3"/>
          <p:cNvSpPr txBox="1">
            <a:spLocks noGrp="1"/>
          </p:cNvSpPr>
          <p:nvPr>
            <p:ph type="ctrTitle" idx="4294967295"/>
          </p:nvPr>
        </p:nvSpPr>
        <p:spPr>
          <a:xfrm>
            <a:off x="582500" y="1390256"/>
            <a:ext cx="6746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4ECDC4"/>
                </a:solidFill>
              </a:rPr>
              <a:t>Thanks!</a:t>
            </a:r>
            <a:endParaRPr sz="12000">
              <a:solidFill>
                <a:srgbClr val="4ECDC4"/>
              </a:solidFill>
            </a:endParaRPr>
          </a:p>
        </p:txBody>
      </p:sp>
      <p:sp>
        <p:nvSpPr>
          <p:cNvPr id="353" name="Google Shape;353;p33"/>
          <p:cNvSpPr txBox="1">
            <a:spLocks noGrp="1"/>
          </p:cNvSpPr>
          <p:nvPr>
            <p:ph type="subTitle" idx="4294967295"/>
          </p:nvPr>
        </p:nvSpPr>
        <p:spPr>
          <a:xfrm>
            <a:off x="701982" y="2188411"/>
            <a:ext cx="50253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zh-TW" altLang="en-US" sz="4000" b="1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簡報結束</a:t>
            </a:r>
            <a:endParaRPr sz="4000" b="1" dirty="0"/>
          </a:p>
        </p:txBody>
      </p:sp>
      <p:sp>
        <p:nvSpPr>
          <p:cNvPr id="354" name="Google Shape;354;p33"/>
          <p:cNvSpPr txBox="1">
            <a:spLocks noGrp="1"/>
          </p:cNvSpPr>
          <p:nvPr>
            <p:ph type="body" idx="4294967295"/>
          </p:nvPr>
        </p:nvSpPr>
        <p:spPr>
          <a:xfrm>
            <a:off x="701975" y="3448988"/>
            <a:ext cx="6665100" cy="14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454F5B"/>
              </a:solidFill>
            </a:endParaRPr>
          </a:p>
        </p:txBody>
      </p:sp>
      <p:sp>
        <p:nvSpPr>
          <p:cNvPr id="355" name="Google Shape;355;p33"/>
          <p:cNvSpPr/>
          <p:nvPr/>
        </p:nvSpPr>
        <p:spPr>
          <a:xfrm>
            <a:off x="813273" y="3075198"/>
            <a:ext cx="1533600" cy="103200"/>
          </a:xfrm>
          <a:prstGeom prst="rect">
            <a:avLst/>
          </a:prstGeom>
          <a:solidFill>
            <a:srgbClr val="454F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54F5B"/>
              </a:solidFill>
            </a:endParaRPr>
          </a:p>
        </p:txBody>
      </p:sp>
      <p:sp>
        <p:nvSpPr>
          <p:cNvPr id="356" name="Google Shape;356;p33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資料庫圖表 9">
            <a:extLst>
              <a:ext uri="{FF2B5EF4-FFF2-40B4-BE49-F238E27FC236}">
                <a16:creationId xmlns:a16="http://schemas.microsoft.com/office/drawing/2014/main" id="{7C4B4E2F-E63B-4D80-B378-0F33123D99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0035039"/>
              </p:ext>
            </p:extLst>
          </p:nvPr>
        </p:nvGraphicFramePr>
        <p:xfrm>
          <a:off x="2840322" y="76067"/>
          <a:ext cx="6125654" cy="4836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CBD59B5-DCE8-4FE6-B2B6-D2E26E5B8A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6" name="Google Shape;67;p12">
            <a:extLst>
              <a:ext uri="{FF2B5EF4-FFF2-40B4-BE49-F238E27FC236}">
                <a16:creationId xmlns:a16="http://schemas.microsoft.com/office/drawing/2014/main" id="{F3E8F7AD-5CD3-4ADA-87A1-1EA31760EDA9}"/>
              </a:ext>
            </a:extLst>
          </p:cNvPr>
          <p:cNvSpPr txBox="1">
            <a:spLocks/>
          </p:cNvSpPr>
          <p:nvPr/>
        </p:nvSpPr>
        <p:spPr>
          <a:xfrm>
            <a:off x="86729" y="3179995"/>
            <a:ext cx="2753593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4800" dirty="0" smtClean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草案</a:t>
            </a:r>
            <a:r>
              <a:rPr lang="zh-TW" altLang="en-US" sz="4800" dirty="0" smtClean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架構</a:t>
            </a:r>
            <a:endParaRPr lang="en-US" altLang="zh-TW" sz="4800" dirty="0" smtClean="0">
              <a:latin typeface="Noto Sans TC Black" panose="020B0A00000000000000" pitchFamily="34" charset="-120"/>
              <a:ea typeface="Noto Sans TC Black" panose="020B0A00000000000000" pitchFamily="34" charset="-120"/>
              <a:cs typeface="Arial" panose="020B0604020202020204" pitchFamily="34" charset="0"/>
            </a:endParaRPr>
          </a:p>
          <a:p>
            <a:r>
              <a:rPr lang="en-US" altLang="zh-TW" sz="4800" dirty="0" smtClean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(</a:t>
            </a:r>
            <a:r>
              <a:rPr lang="zh-TW" altLang="en-US" sz="4800" dirty="0" smtClean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共</a:t>
            </a:r>
            <a:r>
              <a:rPr lang="en-US" altLang="zh-TW" sz="4800" dirty="0" smtClean="0">
                <a:solidFill>
                  <a:srgbClr val="FF00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18</a:t>
            </a:r>
            <a:r>
              <a:rPr lang="zh-TW" altLang="en-US" sz="4800" dirty="0" smtClean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條</a:t>
            </a:r>
            <a:r>
              <a:rPr lang="en-US" altLang="zh-TW" sz="4800" dirty="0" smtClean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)</a:t>
            </a:r>
            <a:endParaRPr lang="en-US" sz="4800" dirty="0">
              <a:latin typeface="Noto Sans TC Black" panose="020B0A00000000000000" pitchFamily="34" charset="-120"/>
              <a:ea typeface="Noto Sans TC Black" panose="020B0A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897703" y="709423"/>
            <a:ext cx="2916357" cy="17246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1460" tIns="251460" rIns="251460" bIns="251460" numCol="1" spcCol="1270" anchor="ctr" anchorCtr="0">
            <a:noAutofit/>
          </a:bodyPr>
          <a:lstStyle/>
          <a:p>
            <a:pPr lvl="0" algn="ctr" defTabSz="2933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6600" kern="1200" dirty="0" smtClean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防治</a:t>
            </a:r>
            <a:endParaRPr lang="zh-TW" altLang="en-US" sz="6600" b="0" kern="1200" dirty="0">
              <a:solidFill>
                <a:schemeClr val="bg1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759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Google Shape;67;p12">
            <a:extLst>
              <a:ext uri="{FF2B5EF4-FFF2-40B4-BE49-F238E27FC236}">
                <a16:creationId xmlns:a16="http://schemas.microsoft.com/office/drawing/2014/main" id="{6CF3E4AD-9AA4-461C-84BD-F5296911295F}"/>
              </a:ext>
            </a:extLst>
          </p:cNvPr>
          <p:cNvSpPr txBox="1">
            <a:spLocks/>
          </p:cNvSpPr>
          <p:nvPr/>
        </p:nvSpPr>
        <p:spPr>
          <a:xfrm>
            <a:off x="24530" y="2196033"/>
            <a:ext cx="2688444" cy="25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zh-TW" altLang="en-US" sz="4800" dirty="0" smtClean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立法</a:t>
            </a:r>
            <a:r>
              <a:rPr lang="zh-TW" altLang="en-US" sz="4800" dirty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目的</a:t>
            </a:r>
            <a:endParaRPr lang="en-US" altLang="zh-TW" sz="4800" dirty="0" smtClean="0">
              <a:latin typeface="Noto Sans TC Black" panose="020B0A00000000000000" pitchFamily="34" charset="-120"/>
              <a:ea typeface="Noto Sans TC Black" panose="020B0A00000000000000" pitchFamily="34" charset="-120"/>
              <a:cs typeface="Arial" panose="020B0604020202020204" pitchFamily="34" charset="0"/>
            </a:endParaRPr>
          </a:p>
          <a:p>
            <a:pPr algn="r"/>
            <a:endParaRPr lang="en-US" sz="4800" dirty="0">
              <a:latin typeface="Noto Sans TC Black" panose="020B0A00000000000000" pitchFamily="34" charset="-120"/>
              <a:ea typeface="Noto Sans TC Black" panose="020B0A00000000000000" pitchFamily="34" charset="-120"/>
              <a:cs typeface="Arial" panose="020B0604020202020204" pitchFamily="34" charset="0"/>
            </a:endParaRPr>
          </a:p>
          <a:p>
            <a:endParaRPr lang="en-US" altLang="zh-TW" sz="2000" dirty="0">
              <a:latin typeface="Noto Sans TC Black" panose="020B0A00000000000000" pitchFamily="34" charset="-120"/>
              <a:ea typeface="Noto Sans TC Black" panose="020B0A00000000000000" pitchFamily="34" charset="-120"/>
              <a:cs typeface="Arial" panose="020B0604020202020204" pitchFamily="34" charset="0"/>
            </a:endParaRPr>
          </a:p>
          <a:p>
            <a:endParaRPr lang="en-US" altLang="zh-TW" sz="2000" dirty="0">
              <a:latin typeface="Noto Sans TC Black" panose="020B0A00000000000000" pitchFamily="34" charset="-120"/>
              <a:ea typeface="Noto Sans TC Black" panose="020B0A00000000000000" pitchFamily="34" charset="-120"/>
              <a:cs typeface="Arial" panose="020B0604020202020204" pitchFamily="34" charset="0"/>
            </a:endParaRPr>
          </a:p>
          <a:p>
            <a:pPr algn="r"/>
            <a:r>
              <a:rPr lang="zh-TW" altLang="en-US" sz="2000" dirty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草案</a:t>
            </a:r>
            <a:r>
              <a:rPr lang="zh-TW" altLang="en-US" sz="2000" dirty="0" smtClean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第</a:t>
            </a:r>
            <a:r>
              <a:rPr lang="en-US" altLang="zh-TW" sz="2000" dirty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1</a:t>
            </a:r>
            <a:r>
              <a:rPr lang="zh-TW" altLang="en-US" sz="2000" dirty="0" smtClean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條</a:t>
            </a:r>
            <a:endParaRPr lang="en-US" altLang="zh-TW" sz="2000" dirty="0">
              <a:latin typeface="Noto Sans TC Black" panose="020B0A00000000000000" pitchFamily="34" charset="-120"/>
              <a:ea typeface="Noto Sans TC Black" panose="020B0A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40702" y="4343339"/>
            <a:ext cx="1212111" cy="3198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434505" y="1137511"/>
            <a:ext cx="5122270" cy="251643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zh-TW" altLang="en-US" sz="3400" dirty="0">
                <a:solidFill>
                  <a:srgbClr val="4ECDC4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為有效防治嚴重特殊傳染性肺炎，維護人民健康，並因應其對國內經濟、社會之衝擊，特制定本條例</a:t>
            </a:r>
            <a:endParaRPr lang="zh-TW" altLang="en-US" sz="3400" dirty="0">
              <a:solidFill>
                <a:srgbClr val="4ECDC4"/>
              </a:solidFill>
            </a:endParaRPr>
          </a:p>
        </p:txBody>
      </p:sp>
      <p:sp>
        <p:nvSpPr>
          <p:cNvPr id="9" name="Google Shape;195;p25"/>
          <p:cNvSpPr/>
          <p:nvPr/>
        </p:nvSpPr>
        <p:spPr>
          <a:xfrm rot="5400000">
            <a:off x="1034986" y="10207"/>
            <a:ext cx="744231" cy="1852908"/>
          </a:xfrm>
          <a:prstGeom prst="corner">
            <a:avLst>
              <a:gd name="adj1" fmla="val 50000"/>
              <a:gd name="adj2" fmla="val 50000"/>
            </a:avLst>
          </a:prstGeom>
          <a:solidFill>
            <a:srgbClr val="C7F4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92;p25"/>
          <p:cNvGrpSpPr/>
          <p:nvPr/>
        </p:nvGrpSpPr>
        <p:grpSpPr>
          <a:xfrm>
            <a:off x="3055087" y="564543"/>
            <a:ext cx="5713775" cy="3089399"/>
            <a:chOff x="3782700" y="1538287"/>
            <a:chExt cx="1578600" cy="1578600"/>
          </a:xfrm>
        </p:grpSpPr>
        <p:sp>
          <p:nvSpPr>
            <p:cNvPr id="11" name="Google Shape;193;p25"/>
            <p:cNvSpPr/>
            <p:nvPr/>
          </p:nvSpPr>
          <p:spPr>
            <a:xfrm>
              <a:off x="3782700" y="2757488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4;p25"/>
            <p:cNvSpPr/>
            <p:nvPr/>
          </p:nvSpPr>
          <p:spPr>
            <a:xfrm rot="-5400000">
              <a:off x="5001900" y="2757487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5;p25"/>
            <p:cNvSpPr/>
            <p:nvPr/>
          </p:nvSpPr>
          <p:spPr>
            <a:xfrm rot="5400000">
              <a:off x="3782700" y="1538288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6;p25"/>
            <p:cNvSpPr/>
            <p:nvPr/>
          </p:nvSpPr>
          <p:spPr>
            <a:xfrm rot="10800000">
              <a:off x="5001900" y="1538287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圖說文字: 直線 2">
            <a:extLst>
              <a:ext uri="{FF2B5EF4-FFF2-40B4-BE49-F238E27FC236}">
                <a16:creationId xmlns:a16="http://schemas.microsoft.com/office/drawing/2014/main" id="{EE4F71A9-4E2E-4688-A5C2-1A2E8A8E5C67}"/>
              </a:ext>
            </a:extLst>
          </p:cNvPr>
          <p:cNvSpPr/>
          <p:nvPr/>
        </p:nvSpPr>
        <p:spPr>
          <a:xfrm>
            <a:off x="5041819" y="3753591"/>
            <a:ext cx="3789306" cy="1004842"/>
          </a:xfrm>
          <a:prstGeom prst="borderCallout1">
            <a:avLst>
              <a:gd name="adj1" fmla="val 46441"/>
              <a:gd name="adj2" fmla="val -157"/>
              <a:gd name="adj3" fmla="val -35806"/>
              <a:gd name="adj4" fmla="val -69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本條例為</a:t>
            </a:r>
            <a:r>
              <a:rPr lang="zh-TW" altLang="en-US" sz="2800" b="1" dirty="0" smtClean="0">
                <a:solidFill>
                  <a:srgbClr val="FFFF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災害防救法</a:t>
            </a:r>
            <a:r>
              <a:rPr lang="zh-TW" altLang="en-US" sz="2800" dirty="0" smtClean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及</a:t>
            </a:r>
            <a:r>
              <a:rPr lang="zh-TW" altLang="en-US" sz="2800" b="1" dirty="0" smtClean="0">
                <a:solidFill>
                  <a:srgbClr val="FFFF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傳染病防治法</a:t>
            </a:r>
            <a:r>
              <a:rPr lang="zh-TW" altLang="en-US" sz="2800" dirty="0" smtClean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之</a:t>
            </a:r>
            <a:r>
              <a:rPr lang="zh-TW" altLang="en-US" sz="2800" dirty="0" smtClean="0">
                <a:solidFill>
                  <a:srgbClr val="FF00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特別法</a:t>
            </a:r>
            <a:endParaRPr lang="zh-TW" altLang="en-US" sz="2800" dirty="0">
              <a:solidFill>
                <a:srgbClr val="FF0000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576646" y="3845169"/>
            <a:ext cx="1805354" cy="4108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5131117" y="4256012"/>
            <a:ext cx="2195805" cy="4108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6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CBD59B5-DCE8-4FE6-B2B6-D2E26E5B8A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6" name="Google Shape;67;p12">
            <a:extLst>
              <a:ext uri="{FF2B5EF4-FFF2-40B4-BE49-F238E27FC236}">
                <a16:creationId xmlns:a16="http://schemas.microsoft.com/office/drawing/2014/main" id="{F3E8F7AD-5CD3-4ADA-87A1-1EA31760EDA9}"/>
              </a:ext>
            </a:extLst>
          </p:cNvPr>
          <p:cNvSpPr txBox="1">
            <a:spLocks/>
          </p:cNvSpPr>
          <p:nvPr/>
        </p:nvSpPr>
        <p:spPr>
          <a:xfrm>
            <a:off x="106959" y="2880933"/>
            <a:ext cx="2753593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4800" dirty="0" smtClean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防</a:t>
            </a:r>
            <a:r>
              <a:rPr lang="zh-TW" altLang="en-US" sz="4800" dirty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治</a:t>
            </a:r>
            <a:r>
              <a:rPr lang="zh-TW" altLang="en-US" sz="4800" dirty="0" smtClean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措施</a:t>
            </a:r>
            <a:endParaRPr lang="en-US" sz="4800" dirty="0">
              <a:latin typeface="Noto Sans TC Black" panose="020B0A00000000000000" pitchFamily="34" charset="-120"/>
              <a:ea typeface="Noto Sans TC Black" panose="020B0A00000000000000" pitchFamily="34" charset="-120"/>
              <a:cs typeface="Arial" panose="020B0604020202020204" pitchFamily="34" charset="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3221638" y="392318"/>
            <a:ext cx="2734493" cy="1450057"/>
            <a:chOff x="413463" y="0"/>
            <a:chExt cx="2734493" cy="1450057"/>
          </a:xfrm>
        </p:grpSpPr>
        <p:sp>
          <p:nvSpPr>
            <p:cNvPr id="11" name="矩形 10"/>
            <p:cNvSpPr/>
            <p:nvPr/>
          </p:nvSpPr>
          <p:spPr>
            <a:xfrm>
              <a:off x="413463" y="0"/>
              <a:ext cx="2734493" cy="145005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文字方塊 11"/>
            <p:cNvSpPr txBox="1"/>
            <p:nvPr/>
          </p:nvSpPr>
          <p:spPr>
            <a:xfrm>
              <a:off x="413463" y="0"/>
              <a:ext cx="2734493" cy="14500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1460" tIns="251460" rIns="251460" bIns="251460" numCol="1" spcCol="1270" anchor="ctr" anchorCtr="0">
              <a:noAutofit/>
            </a:bodyPr>
            <a:lstStyle/>
            <a:p>
              <a:pPr lvl="0" algn="ctr" defTabSz="2933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6600" b="0" kern="1200" dirty="0" smtClean="0">
                  <a:solidFill>
                    <a:schemeClr val="bg1"/>
                  </a:solidFill>
                  <a:latin typeface="Noto Sans TC Black" panose="020B0A00000000000000" pitchFamily="34" charset="-120"/>
                  <a:ea typeface="Noto Sans TC Black" panose="020B0A00000000000000" pitchFamily="34" charset="-120"/>
                </a:rPr>
                <a:t>獎勵</a:t>
              </a:r>
              <a:endParaRPr lang="zh-TW" altLang="en-US" sz="6600" b="0" kern="12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6148387" y="392318"/>
            <a:ext cx="2734493" cy="1450057"/>
            <a:chOff x="413463" y="0"/>
            <a:chExt cx="2734493" cy="1450057"/>
          </a:xfrm>
        </p:grpSpPr>
        <p:sp>
          <p:nvSpPr>
            <p:cNvPr id="14" name="矩形 13"/>
            <p:cNvSpPr/>
            <p:nvPr/>
          </p:nvSpPr>
          <p:spPr>
            <a:xfrm>
              <a:off x="413463" y="0"/>
              <a:ext cx="2734493" cy="145005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文字方塊 14"/>
            <p:cNvSpPr txBox="1"/>
            <p:nvPr/>
          </p:nvSpPr>
          <p:spPr>
            <a:xfrm>
              <a:off x="413463" y="0"/>
              <a:ext cx="2734493" cy="14500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1460" tIns="251460" rIns="251460" bIns="251460" numCol="1" spcCol="1270" anchor="ctr" anchorCtr="0">
              <a:noAutofit/>
            </a:bodyPr>
            <a:lstStyle/>
            <a:p>
              <a:pPr lvl="0" algn="ctr" defTabSz="2933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6600" b="0" kern="1200" dirty="0" smtClean="0">
                  <a:solidFill>
                    <a:schemeClr val="bg1"/>
                  </a:solidFill>
                  <a:latin typeface="Noto Sans TC Black" panose="020B0A00000000000000" pitchFamily="34" charset="-120"/>
                  <a:ea typeface="Noto Sans TC Black" panose="020B0A00000000000000" pitchFamily="34" charset="-120"/>
                </a:rPr>
                <a:t>給假</a:t>
              </a:r>
              <a:endParaRPr lang="zh-TW" altLang="en-US" sz="6600" b="0" kern="12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3221638" y="1974394"/>
            <a:ext cx="2734493" cy="1450057"/>
            <a:chOff x="413463" y="0"/>
            <a:chExt cx="2734493" cy="1450057"/>
          </a:xfrm>
        </p:grpSpPr>
        <p:sp>
          <p:nvSpPr>
            <p:cNvPr id="17" name="矩形 16"/>
            <p:cNvSpPr/>
            <p:nvPr/>
          </p:nvSpPr>
          <p:spPr>
            <a:xfrm>
              <a:off x="413463" y="0"/>
              <a:ext cx="2734493" cy="145005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文字方塊 17"/>
            <p:cNvSpPr txBox="1"/>
            <p:nvPr/>
          </p:nvSpPr>
          <p:spPr>
            <a:xfrm>
              <a:off x="413463" y="0"/>
              <a:ext cx="2734493" cy="14500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1460" tIns="251460" rIns="251460" bIns="251460" numCol="1" spcCol="1270" anchor="ctr" anchorCtr="0">
              <a:noAutofit/>
            </a:bodyPr>
            <a:lstStyle/>
            <a:p>
              <a:pPr lvl="0" algn="ctr" defTabSz="2933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6600" b="0" kern="1200" dirty="0" smtClean="0">
                  <a:solidFill>
                    <a:schemeClr val="bg1"/>
                  </a:solidFill>
                  <a:latin typeface="Noto Sans TC Black" panose="020B0A00000000000000" pitchFamily="34" charset="-120"/>
                  <a:ea typeface="Noto Sans TC Black" panose="020B0A00000000000000" pitchFamily="34" charset="-120"/>
                </a:rPr>
                <a:t>補償</a:t>
              </a:r>
              <a:endParaRPr lang="zh-TW" altLang="en-US" sz="6600" b="0" kern="12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6148386" y="1974393"/>
            <a:ext cx="2734493" cy="1450057"/>
            <a:chOff x="413463" y="0"/>
            <a:chExt cx="2734493" cy="1450057"/>
          </a:xfrm>
        </p:grpSpPr>
        <p:sp>
          <p:nvSpPr>
            <p:cNvPr id="20" name="矩形 19"/>
            <p:cNvSpPr/>
            <p:nvPr/>
          </p:nvSpPr>
          <p:spPr>
            <a:xfrm>
              <a:off x="413463" y="0"/>
              <a:ext cx="2734493" cy="145005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文字方塊 20"/>
            <p:cNvSpPr txBox="1"/>
            <p:nvPr/>
          </p:nvSpPr>
          <p:spPr>
            <a:xfrm>
              <a:off x="413463" y="0"/>
              <a:ext cx="2734493" cy="14500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1460" tIns="251460" rIns="251460" bIns="251460" numCol="1" spcCol="1270" anchor="ctr" anchorCtr="0">
              <a:noAutofit/>
            </a:bodyPr>
            <a:lstStyle/>
            <a:p>
              <a:pPr lvl="0" algn="ctr" defTabSz="2933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6600" b="0" kern="1200" dirty="0" smtClean="0">
                  <a:solidFill>
                    <a:schemeClr val="bg1"/>
                  </a:solidFill>
                  <a:latin typeface="Noto Sans TC Black" panose="020B0A00000000000000" pitchFamily="34" charset="-120"/>
                  <a:ea typeface="Noto Sans TC Black" panose="020B0A00000000000000" pitchFamily="34" charset="-120"/>
                </a:rPr>
                <a:t>防控</a:t>
              </a:r>
              <a:endParaRPr lang="zh-TW" altLang="en-US" sz="6600" b="0" kern="12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endParaRP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3221638" y="3556471"/>
            <a:ext cx="5661241" cy="1257132"/>
            <a:chOff x="413463" y="0"/>
            <a:chExt cx="2734493" cy="1450057"/>
          </a:xfrm>
        </p:grpSpPr>
        <p:sp>
          <p:nvSpPr>
            <p:cNvPr id="23" name="矩形 22"/>
            <p:cNvSpPr/>
            <p:nvPr/>
          </p:nvSpPr>
          <p:spPr>
            <a:xfrm>
              <a:off x="413463" y="0"/>
              <a:ext cx="2734493" cy="145005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文字方塊 23"/>
            <p:cNvSpPr txBox="1"/>
            <p:nvPr/>
          </p:nvSpPr>
          <p:spPr>
            <a:xfrm>
              <a:off x="413463" y="0"/>
              <a:ext cx="2734493" cy="14500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1460" tIns="251460" rIns="251460" bIns="251460" numCol="1" spcCol="1270" anchor="ctr" anchorCtr="0">
              <a:noAutofit/>
            </a:bodyPr>
            <a:lstStyle/>
            <a:p>
              <a:pPr lvl="0" algn="ctr" defTabSz="2933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6600" kern="1200" dirty="0" smtClean="0">
                  <a:solidFill>
                    <a:schemeClr val="bg1"/>
                  </a:solidFill>
                  <a:latin typeface="Noto Sans TC Black" panose="020B0A00000000000000" pitchFamily="34" charset="-120"/>
                  <a:ea typeface="Noto Sans TC Black" panose="020B0A00000000000000" pitchFamily="34" charset="-120"/>
                </a:rPr>
                <a:t>租稅優</a:t>
              </a:r>
              <a:r>
                <a:rPr lang="zh-TW" altLang="en-US" sz="6600" kern="1200" dirty="0">
                  <a:solidFill>
                    <a:schemeClr val="bg1"/>
                  </a:solidFill>
                  <a:latin typeface="Noto Sans TC Black" panose="020B0A00000000000000" pitchFamily="34" charset="-120"/>
                  <a:ea typeface="Noto Sans TC Black" panose="020B0A00000000000000" pitchFamily="34" charset="-120"/>
                </a:rPr>
                <a:t>惠</a:t>
              </a:r>
              <a:endParaRPr lang="zh-TW" altLang="en-US" sz="6600" b="0" kern="1200" dirty="0">
                <a:solidFill>
                  <a:schemeClr val="bg1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010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>
            <a:spLocks noGrp="1"/>
          </p:cNvSpPr>
          <p:nvPr>
            <p:ph type="title"/>
          </p:nvPr>
        </p:nvSpPr>
        <p:spPr>
          <a:xfrm>
            <a:off x="691200" y="628125"/>
            <a:ext cx="806672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執行防疫工作之</a:t>
            </a:r>
            <a:r>
              <a:rPr lang="zh-TW" altLang="en-US" dirty="0">
                <a:solidFill>
                  <a:srgbClr val="FF00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獎勵與補償、補助</a:t>
            </a:r>
            <a:r>
              <a:rPr lang="zh-TW" altLang="en-US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　　</a:t>
            </a:r>
            <a:r>
              <a:rPr lang="zh-TW" altLang="en-US" sz="2000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草案第２條</a:t>
            </a:r>
            <a:endParaRPr dirty="0"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sp>
        <p:nvSpPr>
          <p:cNvPr id="221" name="Google Shape;221;p27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aphicFrame>
        <p:nvGraphicFramePr>
          <p:cNvPr id="4" name="資料庫圖表 3">
            <a:extLst>
              <a:ext uri="{FF2B5EF4-FFF2-40B4-BE49-F238E27FC236}">
                <a16:creationId xmlns:a16="http://schemas.microsoft.com/office/drawing/2014/main" id="{8EA62E04-12CE-4312-87A0-C7A4BD7032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2706445"/>
              </p:ext>
            </p:extLst>
          </p:nvPr>
        </p:nvGraphicFramePr>
        <p:xfrm>
          <a:off x="691199" y="1096907"/>
          <a:ext cx="8066721" cy="3447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矩形 1"/>
          <p:cNvSpPr/>
          <p:nvPr/>
        </p:nvSpPr>
        <p:spPr>
          <a:xfrm>
            <a:off x="7232698" y="680644"/>
            <a:ext cx="1324077" cy="3162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形 10" descr="工廠">
            <a:extLst>
              <a:ext uri="{FF2B5EF4-FFF2-40B4-BE49-F238E27FC236}">
                <a16:creationId xmlns:a16="http://schemas.microsoft.com/office/drawing/2014/main" id="{9BD5A566-6268-447F-9455-D2DBAC0A7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012976" y="1198159"/>
            <a:ext cx="1240972" cy="1240972"/>
          </a:xfrm>
          <a:prstGeom prst="rect">
            <a:avLst/>
          </a:prstGeom>
        </p:spPr>
      </p:pic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ABF2726-77DD-4BF5-8D4A-47C032469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2976" y="2163303"/>
            <a:ext cx="1270331" cy="421977"/>
          </a:xfrm>
        </p:spPr>
        <p:txBody>
          <a:bodyPr/>
          <a:lstStyle/>
          <a:p>
            <a:pPr marL="38100" indent="0">
              <a:buNone/>
            </a:pPr>
            <a:r>
              <a:rPr lang="zh-TW" altLang="en-US" sz="2000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任職單位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38E6E5C-F357-4CEA-A97C-B30609335B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6" name="Google Shape;67;p12">
            <a:extLst>
              <a:ext uri="{FF2B5EF4-FFF2-40B4-BE49-F238E27FC236}">
                <a16:creationId xmlns:a16="http://schemas.microsoft.com/office/drawing/2014/main" id="{6CF3E4AD-9AA4-461C-84BD-F5296911295F}"/>
              </a:ext>
            </a:extLst>
          </p:cNvPr>
          <p:cNvSpPr txBox="1">
            <a:spLocks/>
          </p:cNvSpPr>
          <p:nvPr/>
        </p:nvSpPr>
        <p:spPr>
          <a:xfrm>
            <a:off x="1218689" y="2316359"/>
            <a:ext cx="1417041" cy="14885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4800" dirty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給</a:t>
            </a:r>
            <a:r>
              <a:rPr lang="zh-TW" altLang="en-US" sz="4800" dirty="0" smtClean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假</a:t>
            </a:r>
            <a:endParaRPr lang="en-US" altLang="zh-TW" sz="4800" dirty="0">
              <a:latin typeface="Noto Sans TC Black" panose="020B0A00000000000000" pitchFamily="34" charset="-120"/>
              <a:ea typeface="Noto Sans TC Black" panose="020B0A00000000000000" pitchFamily="34" charset="-120"/>
              <a:cs typeface="Arial" panose="020B0604020202020204" pitchFamily="34" charset="0"/>
            </a:endParaRPr>
          </a:p>
          <a:p>
            <a:r>
              <a:rPr lang="zh-TW" altLang="en-US" sz="4800" dirty="0" smtClean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補償</a:t>
            </a:r>
            <a:endParaRPr lang="en-US" sz="4800" dirty="0">
              <a:latin typeface="Noto Sans TC Black" panose="020B0A00000000000000" pitchFamily="34" charset="-120"/>
              <a:ea typeface="Noto Sans TC Black" panose="020B0A00000000000000" pitchFamily="34" charset="-120"/>
              <a:cs typeface="Arial" panose="020B0604020202020204" pitchFamily="34" charset="0"/>
            </a:endParaRPr>
          </a:p>
        </p:txBody>
      </p:sp>
      <p:pic>
        <p:nvPicPr>
          <p:cNvPr id="13" name="圖形 12" descr="建築物">
            <a:extLst>
              <a:ext uri="{FF2B5EF4-FFF2-40B4-BE49-F238E27FC236}">
                <a16:creationId xmlns:a16="http://schemas.microsoft.com/office/drawing/2014/main" id="{86D8D7E8-42AB-48A2-B081-531EE7E8C3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33287" y="3679370"/>
            <a:ext cx="914400" cy="914400"/>
          </a:xfrm>
          <a:prstGeom prst="rect">
            <a:avLst/>
          </a:prstGeom>
        </p:spPr>
      </p:pic>
      <p:sp>
        <p:nvSpPr>
          <p:cNvPr id="23" name="文字版面配置區 2">
            <a:extLst>
              <a:ext uri="{FF2B5EF4-FFF2-40B4-BE49-F238E27FC236}">
                <a16:creationId xmlns:a16="http://schemas.microsoft.com/office/drawing/2014/main" id="{B0E90AE6-95CF-447A-9E00-8441AE237DA8}"/>
              </a:ext>
            </a:extLst>
          </p:cNvPr>
          <p:cNvSpPr txBox="1">
            <a:spLocks/>
          </p:cNvSpPr>
          <p:nvPr/>
        </p:nvSpPr>
        <p:spPr>
          <a:xfrm>
            <a:off x="4861387" y="4376771"/>
            <a:ext cx="1240972" cy="449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Montserrat"/>
              <a:buChar char="▣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Montserrat"/>
              <a:buChar char="□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Montserrat"/>
              <a:buChar char="■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●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○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■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●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○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■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38100" indent="0" algn="ctr">
              <a:buFont typeface="Montserrat"/>
              <a:buNone/>
            </a:pPr>
            <a:r>
              <a:rPr lang="zh-TW" altLang="en-US" sz="2000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政府</a:t>
            </a:r>
          </a:p>
        </p:txBody>
      </p:sp>
      <p:sp>
        <p:nvSpPr>
          <p:cNvPr id="24" name="文字版面配置區 2">
            <a:extLst>
              <a:ext uri="{FF2B5EF4-FFF2-40B4-BE49-F238E27FC236}">
                <a16:creationId xmlns:a16="http://schemas.microsoft.com/office/drawing/2014/main" id="{8C58FBF8-DF60-4B56-A36F-D3745AA399DB}"/>
              </a:ext>
            </a:extLst>
          </p:cNvPr>
          <p:cNvSpPr txBox="1">
            <a:spLocks/>
          </p:cNvSpPr>
          <p:nvPr/>
        </p:nvSpPr>
        <p:spPr>
          <a:xfrm>
            <a:off x="6640269" y="1807753"/>
            <a:ext cx="1240972" cy="449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Montserrat"/>
              <a:buChar char="▣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Montserrat"/>
              <a:buChar char="□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Montserrat"/>
              <a:buChar char="■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●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○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■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●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○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■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38100" indent="0">
              <a:buFont typeface="Montserrat"/>
              <a:buNone/>
            </a:pPr>
            <a:r>
              <a:rPr lang="zh-TW" altLang="en-US" sz="2000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受隔離、檢疫者</a:t>
            </a:r>
          </a:p>
        </p:txBody>
      </p:sp>
      <p:sp>
        <p:nvSpPr>
          <p:cNvPr id="25" name="文字版面配置區 2">
            <a:extLst>
              <a:ext uri="{FF2B5EF4-FFF2-40B4-BE49-F238E27FC236}">
                <a16:creationId xmlns:a16="http://schemas.microsoft.com/office/drawing/2014/main" id="{FDDA982D-BFA0-4F03-98DB-D4DBA3384814}"/>
              </a:ext>
            </a:extLst>
          </p:cNvPr>
          <p:cNvSpPr txBox="1">
            <a:spLocks/>
          </p:cNvSpPr>
          <p:nvPr/>
        </p:nvSpPr>
        <p:spPr>
          <a:xfrm>
            <a:off x="7917518" y="1815010"/>
            <a:ext cx="1240972" cy="449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Montserrat"/>
              <a:buChar char="▣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Montserrat"/>
              <a:buChar char="□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Montserrat"/>
              <a:buChar char="■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●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○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■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●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○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■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38100" indent="0">
              <a:buFont typeface="Montserrat"/>
              <a:buNone/>
            </a:pPr>
            <a:r>
              <a:rPr lang="zh-TW" altLang="en-US" sz="2000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照顧者</a:t>
            </a:r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DD1F6D97-B37F-4BE0-916E-35BF5CFBC2EC}"/>
              </a:ext>
            </a:extLst>
          </p:cNvPr>
          <p:cNvGrpSpPr/>
          <p:nvPr/>
        </p:nvGrpSpPr>
        <p:grpSpPr>
          <a:xfrm>
            <a:off x="6524174" y="907867"/>
            <a:ext cx="2518229" cy="1814285"/>
            <a:chOff x="6524171" y="899886"/>
            <a:chExt cx="2518229" cy="1814285"/>
          </a:xfrm>
        </p:grpSpPr>
        <p:pic>
          <p:nvPicPr>
            <p:cNvPr id="15" name="圖形 14" descr="男人">
              <a:extLst>
                <a:ext uri="{FF2B5EF4-FFF2-40B4-BE49-F238E27FC236}">
                  <a16:creationId xmlns:a16="http://schemas.microsoft.com/office/drawing/2014/main" id="{5B7BAAB8-CDD8-45E2-BA6E-35531E286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6887028" y="1060268"/>
              <a:ext cx="914400" cy="914400"/>
            </a:xfrm>
            <a:prstGeom prst="rect">
              <a:avLst/>
            </a:prstGeom>
          </p:spPr>
        </p:pic>
        <p:sp>
          <p:nvSpPr>
            <p:cNvPr id="16" name="十字形 15">
              <a:extLst>
                <a:ext uri="{FF2B5EF4-FFF2-40B4-BE49-F238E27FC236}">
                  <a16:creationId xmlns:a16="http://schemas.microsoft.com/office/drawing/2014/main" id="{834C10C1-831E-474D-99A5-6D4E4ECEA0B5}"/>
                </a:ext>
              </a:extLst>
            </p:cNvPr>
            <p:cNvSpPr/>
            <p:nvPr/>
          </p:nvSpPr>
          <p:spPr>
            <a:xfrm>
              <a:off x="7688941" y="1346925"/>
              <a:ext cx="326571" cy="341086"/>
            </a:xfrm>
            <a:prstGeom prst="plus">
              <a:avLst>
                <a:gd name="adj" fmla="val 3611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0" name="圖形 19" descr="醫藥">
              <a:extLst>
                <a:ext uri="{FF2B5EF4-FFF2-40B4-BE49-F238E27FC236}">
                  <a16:creationId xmlns:a16="http://schemas.microsoft.com/office/drawing/2014/main" id="{F7BFE139-62C4-4634-A0A1-BA54417F9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6814457" y="1252582"/>
              <a:ext cx="529771" cy="529771"/>
            </a:xfrm>
            <a:prstGeom prst="rect">
              <a:avLst/>
            </a:prstGeom>
          </p:spPr>
        </p:pic>
        <p:pic>
          <p:nvPicPr>
            <p:cNvPr id="22" name="圖形 21" descr="男人">
              <a:extLst>
                <a:ext uri="{FF2B5EF4-FFF2-40B4-BE49-F238E27FC236}">
                  <a16:creationId xmlns:a16="http://schemas.microsoft.com/office/drawing/2014/main" id="{582E53C8-EBD2-4BAA-A4B7-85032B034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7953826" y="1060268"/>
              <a:ext cx="914400" cy="914400"/>
            </a:xfrm>
            <a:prstGeom prst="rect">
              <a:avLst/>
            </a:prstGeom>
          </p:spPr>
        </p:pic>
        <p:sp>
          <p:nvSpPr>
            <p:cNvPr id="26" name="矩形: 圓角 25">
              <a:extLst>
                <a:ext uri="{FF2B5EF4-FFF2-40B4-BE49-F238E27FC236}">
                  <a16:creationId xmlns:a16="http://schemas.microsoft.com/office/drawing/2014/main" id="{DA33001E-F662-45AA-8E30-6E6BC8C616B6}"/>
                </a:ext>
              </a:extLst>
            </p:cNvPr>
            <p:cNvSpPr/>
            <p:nvPr/>
          </p:nvSpPr>
          <p:spPr>
            <a:xfrm>
              <a:off x="6749143" y="1974668"/>
              <a:ext cx="1052285" cy="59708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矩形: 圓角 26">
              <a:extLst>
                <a:ext uri="{FF2B5EF4-FFF2-40B4-BE49-F238E27FC236}">
                  <a16:creationId xmlns:a16="http://schemas.microsoft.com/office/drawing/2014/main" id="{51BE54BD-60E2-48C0-B6DF-182B375DCA7A}"/>
                </a:ext>
              </a:extLst>
            </p:cNvPr>
            <p:cNvSpPr/>
            <p:nvPr/>
          </p:nvSpPr>
          <p:spPr>
            <a:xfrm>
              <a:off x="8015512" y="1974668"/>
              <a:ext cx="852714" cy="309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0BB9DD7C-869D-491C-8685-E098A0E4D96F}"/>
                </a:ext>
              </a:extLst>
            </p:cNvPr>
            <p:cNvSpPr/>
            <p:nvPr/>
          </p:nvSpPr>
          <p:spPr>
            <a:xfrm>
              <a:off x="6524171" y="899886"/>
              <a:ext cx="2518229" cy="181428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907DBF26-B7A9-42D0-BD44-58BF6BA40A1A}"/>
              </a:ext>
            </a:extLst>
          </p:cNvPr>
          <p:cNvCxnSpPr>
            <a:stCxn id="11" idx="3"/>
            <a:endCxn id="28" idx="1"/>
          </p:cNvCxnSpPr>
          <p:nvPr/>
        </p:nvCxnSpPr>
        <p:spPr>
          <a:xfrm flipV="1">
            <a:off x="4253948" y="1815010"/>
            <a:ext cx="2270226" cy="3635"/>
          </a:xfrm>
          <a:prstGeom prst="straightConnector1">
            <a:avLst/>
          </a:prstGeom>
          <a:ln w="11112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FD777F02-3B18-48F6-B0CD-25DCF6401671}"/>
              </a:ext>
            </a:extLst>
          </p:cNvPr>
          <p:cNvCxnSpPr>
            <a:cxnSpLocks/>
            <a:stCxn id="28" idx="2"/>
            <a:endCxn id="13" idx="3"/>
          </p:cNvCxnSpPr>
          <p:nvPr/>
        </p:nvCxnSpPr>
        <p:spPr>
          <a:xfrm flipH="1">
            <a:off x="5947687" y="2722152"/>
            <a:ext cx="1835602" cy="1414418"/>
          </a:xfrm>
          <a:prstGeom prst="straightConnector1">
            <a:avLst/>
          </a:prstGeom>
          <a:ln w="11112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文字版面配置區 2">
            <a:extLst>
              <a:ext uri="{FF2B5EF4-FFF2-40B4-BE49-F238E27FC236}">
                <a16:creationId xmlns:a16="http://schemas.microsoft.com/office/drawing/2014/main" id="{95D47A78-3228-4CAC-B1BF-E34825173C9F}"/>
              </a:ext>
            </a:extLst>
          </p:cNvPr>
          <p:cNvSpPr txBox="1">
            <a:spLocks/>
          </p:cNvSpPr>
          <p:nvPr/>
        </p:nvSpPr>
        <p:spPr>
          <a:xfrm>
            <a:off x="4217415" y="1321544"/>
            <a:ext cx="2044013" cy="1051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Montserrat"/>
              <a:buChar char="▣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Montserrat"/>
              <a:buChar char="□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Montserrat"/>
              <a:buChar char="■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●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○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■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●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○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■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38100" indent="0" algn="ctr">
              <a:buFont typeface="Montserrat"/>
              <a:buNone/>
            </a:pPr>
            <a:r>
              <a:rPr lang="zh-TW" altLang="en-US" sz="2000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應給予</a:t>
            </a:r>
            <a:endParaRPr lang="en-US" altLang="zh-TW" sz="2000" dirty="0"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  <a:p>
            <a:pPr marL="38100" indent="0" algn="ctr">
              <a:buFont typeface="Montserrat"/>
              <a:buNone/>
            </a:pPr>
            <a:r>
              <a:rPr lang="zh-TW" altLang="en-US" sz="2000" dirty="0">
                <a:solidFill>
                  <a:srgbClr val="FF00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防疫隔離假</a:t>
            </a:r>
          </a:p>
        </p:txBody>
      </p:sp>
      <p:sp>
        <p:nvSpPr>
          <p:cNvPr id="39" name="文字版面配置區 2">
            <a:extLst>
              <a:ext uri="{FF2B5EF4-FFF2-40B4-BE49-F238E27FC236}">
                <a16:creationId xmlns:a16="http://schemas.microsoft.com/office/drawing/2014/main" id="{CAB074E5-B885-4CD3-8AB6-51CFDCE9F3A9}"/>
              </a:ext>
            </a:extLst>
          </p:cNvPr>
          <p:cNvSpPr txBox="1">
            <a:spLocks/>
          </p:cNvSpPr>
          <p:nvPr/>
        </p:nvSpPr>
        <p:spPr>
          <a:xfrm>
            <a:off x="6931822" y="3141065"/>
            <a:ext cx="2044013" cy="1051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Montserrat"/>
              <a:buChar char="▣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Montserrat"/>
              <a:buChar char="□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Montserrat"/>
              <a:buChar char="■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●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○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■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●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○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■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38100" indent="0" algn="ctr">
              <a:buFont typeface="Montserrat"/>
              <a:buNone/>
            </a:pPr>
            <a:r>
              <a:rPr lang="zh-TW" altLang="en-US" sz="2000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得申請</a:t>
            </a:r>
            <a:r>
              <a:rPr lang="zh-TW" altLang="en-US" sz="2000" dirty="0">
                <a:solidFill>
                  <a:srgbClr val="FF00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防疫補償</a:t>
            </a:r>
            <a:endParaRPr lang="en-US" altLang="zh-TW" sz="2000" dirty="0">
              <a:solidFill>
                <a:srgbClr val="FF0000"/>
              </a:solidFill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  <a:p>
            <a:pPr marL="38100" indent="0" algn="ctr">
              <a:buFont typeface="Montserrat"/>
              <a:buNone/>
            </a:pPr>
            <a:r>
              <a:rPr lang="zh-TW" altLang="en-US" sz="2000" dirty="0" smtClean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（二年</a:t>
            </a:r>
            <a:r>
              <a:rPr lang="zh-TW" altLang="en-US" sz="2000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消滅時效）</a:t>
            </a:r>
            <a:endParaRPr lang="en-US" altLang="zh-TW" sz="2000" dirty="0"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  <p:pic>
        <p:nvPicPr>
          <p:cNvPr id="41" name="圖形 40" descr="禁止標誌">
            <a:extLst>
              <a:ext uri="{FF2B5EF4-FFF2-40B4-BE49-F238E27FC236}">
                <a16:creationId xmlns:a16="http://schemas.microsoft.com/office/drawing/2014/main" id="{19D84B4C-BD92-4CC3-A215-2FF5E112FC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048235" y="4094492"/>
            <a:ext cx="426387" cy="426387"/>
          </a:xfrm>
          <a:prstGeom prst="rect">
            <a:avLst/>
          </a:prstGeom>
        </p:spPr>
      </p:pic>
      <p:sp>
        <p:nvSpPr>
          <p:cNvPr id="43" name="矩形 42">
            <a:extLst>
              <a:ext uri="{FF2B5EF4-FFF2-40B4-BE49-F238E27FC236}">
                <a16:creationId xmlns:a16="http://schemas.microsoft.com/office/drawing/2014/main" id="{43AA75B8-0525-48DC-B163-0BBF219EE5E0}"/>
              </a:ext>
            </a:extLst>
          </p:cNvPr>
          <p:cNvSpPr/>
          <p:nvPr/>
        </p:nvSpPr>
        <p:spPr>
          <a:xfrm>
            <a:off x="6294972" y="4136570"/>
            <a:ext cx="27879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 lvl="0" algn="ctr"/>
            <a:r>
              <a:rPr lang="zh-TW" altLang="en-US" sz="2000" dirty="0">
                <a:solidFill>
                  <a:srgbClr val="454F5B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性質相同不得重複領取</a:t>
            </a:r>
          </a:p>
        </p:txBody>
      </p:sp>
      <p:sp>
        <p:nvSpPr>
          <p:cNvPr id="47" name="語音泡泡: 矩形 46">
            <a:extLst>
              <a:ext uri="{FF2B5EF4-FFF2-40B4-BE49-F238E27FC236}">
                <a16:creationId xmlns:a16="http://schemas.microsoft.com/office/drawing/2014/main" id="{1B1BDD8D-1853-434B-B1B5-DD7C51F2E0B9}"/>
              </a:ext>
            </a:extLst>
          </p:cNvPr>
          <p:cNvSpPr/>
          <p:nvPr/>
        </p:nvSpPr>
        <p:spPr>
          <a:xfrm>
            <a:off x="2949934" y="62980"/>
            <a:ext cx="3098301" cy="1192883"/>
          </a:xfrm>
          <a:prstGeom prst="wedgeRectCallout">
            <a:avLst>
              <a:gd name="adj1" fmla="val -1944"/>
              <a:gd name="adj2" fmla="val 669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不得視為曠職、強迫以事假或其他假別處理，亦不得扣發全勤獎金、解僱或為其他不利之處分</a:t>
            </a:r>
          </a:p>
        </p:txBody>
      </p:sp>
      <p:sp>
        <p:nvSpPr>
          <p:cNvPr id="30" name="矩形 29"/>
          <p:cNvSpPr/>
          <p:nvPr/>
        </p:nvSpPr>
        <p:spPr>
          <a:xfrm>
            <a:off x="1312460" y="4365080"/>
            <a:ext cx="1280460" cy="3162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269650" y="4323154"/>
            <a:ext cx="136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草案第</a:t>
            </a:r>
            <a:r>
              <a:rPr lang="en-US" altLang="zh-TW" sz="2000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3</a:t>
            </a:r>
            <a:r>
              <a:rPr lang="zh-TW" altLang="en-US" sz="2000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條</a:t>
            </a:r>
          </a:p>
        </p:txBody>
      </p:sp>
    </p:spTree>
    <p:extLst>
      <p:ext uri="{BB962C8B-B14F-4D97-AF65-F5344CB8AC3E}">
        <p14:creationId xmlns:p14="http://schemas.microsoft.com/office/powerpoint/2010/main" val="363936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形 10" descr="工廠">
            <a:extLst>
              <a:ext uri="{FF2B5EF4-FFF2-40B4-BE49-F238E27FC236}">
                <a16:creationId xmlns:a16="http://schemas.microsoft.com/office/drawing/2014/main" id="{9BD5A566-6268-447F-9455-D2DBAC0A7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982358" y="1255355"/>
            <a:ext cx="1240972" cy="1240972"/>
          </a:xfrm>
          <a:prstGeom prst="rect">
            <a:avLst/>
          </a:prstGeom>
        </p:spPr>
      </p:pic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ABF2726-77DD-4BF5-8D4A-47C032469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67678" y="2191539"/>
            <a:ext cx="1270331" cy="558849"/>
          </a:xfrm>
        </p:spPr>
        <p:txBody>
          <a:bodyPr/>
          <a:lstStyle/>
          <a:p>
            <a:pPr marL="38100" indent="0">
              <a:buNone/>
            </a:pPr>
            <a:r>
              <a:rPr lang="zh-TW" altLang="en-US" sz="2000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任職單位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38E6E5C-F357-4CEA-A97C-B30609335B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6" name="Google Shape;67;p12">
            <a:extLst>
              <a:ext uri="{FF2B5EF4-FFF2-40B4-BE49-F238E27FC236}">
                <a16:creationId xmlns:a16="http://schemas.microsoft.com/office/drawing/2014/main" id="{6CF3E4AD-9AA4-461C-84BD-F5296911295F}"/>
              </a:ext>
            </a:extLst>
          </p:cNvPr>
          <p:cNvSpPr txBox="1">
            <a:spLocks/>
          </p:cNvSpPr>
          <p:nvPr/>
        </p:nvSpPr>
        <p:spPr>
          <a:xfrm>
            <a:off x="-38349" y="2196033"/>
            <a:ext cx="2688444" cy="25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zh-TW" altLang="en-US" sz="4800" dirty="0" smtClean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給</a:t>
            </a:r>
            <a:r>
              <a:rPr lang="zh-TW" altLang="en-US" sz="4800" dirty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薪</a:t>
            </a:r>
            <a:endParaRPr lang="en-US" altLang="zh-TW" sz="4800" dirty="0">
              <a:latin typeface="Noto Sans TC Black" panose="020B0A00000000000000" pitchFamily="34" charset="-120"/>
              <a:ea typeface="Noto Sans TC Black" panose="020B0A00000000000000" pitchFamily="34" charset="-120"/>
              <a:cs typeface="Arial" panose="020B0604020202020204" pitchFamily="34" charset="0"/>
            </a:endParaRPr>
          </a:p>
          <a:p>
            <a:pPr algn="r"/>
            <a:r>
              <a:rPr lang="zh-TW" altLang="en-US" sz="4800" dirty="0" smtClean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獎勵</a:t>
            </a:r>
            <a:r>
              <a:rPr lang="zh-TW" altLang="en-US" sz="4800" dirty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優惠</a:t>
            </a:r>
            <a:endParaRPr lang="en-US" sz="4800" dirty="0">
              <a:latin typeface="Noto Sans TC Black" panose="020B0A00000000000000" pitchFamily="34" charset="-120"/>
              <a:ea typeface="Noto Sans TC Black" panose="020B0A00000000000000" pitchFamily="34" charset="-120"/>
              <a:cs typeface="Arial" panose="020B0604020202020204" pitchFamily="34" charset="0"/>
            </a:endParaRPr>
          </a:p>
          <a:p>
            <a:endParaRPr lang="en-US" altLang="zh-TW" sz="2000" dirty="0">
              <a:latin typeface="Noto Sans TC Black" panose="020B0A00000000000000" pitchFamily="34" charset="-120"/>
              <a:ea typeface="Noto Sans TC Black" panose="020B0A00000000000000" pitchFamily="34" charset="-120"/>
              <a:cs typeface="Arial" panose="020B0604020202020204" pitchFamily="34" charset="0"/>
            </a:endParaRPr>
          </a:p>
          <a:p>
            <a:endParaRPr lang="en-US" altLang="zh-TW" sz="2000" dirty="0">
              <a:latin typeface="Noto Sans TC Black" panose="020B0A00000000000000" pitchFamily="34" charset="-120"/>
              <a:ea typeface="Noto Sans TC Black" panose="020B0A00000000000000" pitchFamily="34" charset="-120"/>
              <a:cs typeface="Arial" panose="020B0604020202020204" pitchFamily="34" charset="0"/>
            </a:endParaRPr>
          </a:p>
          <a:p>
            <a:pPr algn="r"/>
            <a:r>
              <a:rPr lang="zh-TW" altLang="en-US" sz="2000" dirty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草案第</a:t>
            </a:r>
            <a:r>
              <a:rPr lang="en-US" altLang="zh-TW" sz="2000" dirty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4</a:t>
            </a:r>
            <a:r>
              <a:rPr lang="zh-TW" altLang="en-US" sz="2000" dirty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條</a:t>
            </a:r>
            <a:endParaRPr lang="en-US" altLang="zh-TW" sz="2000" dirty="0">
              <a:latin typeface="Noto Sans TC Black" panose="020B0A00000000000000" pitchFamily="34" charset="-120"/>
              <a:ea typeface="Noto Sans TC Black" panose="020B0A00000000000000" pitchFamily="34" charset="-120"/>
              <a:cs typeface="Arial" panose="020B0604020202020204" pitchFamily="34" charset="0"/>
            </a:endParaRPr>
          </a:p>
        </p:txBody>
      </p:sp>
      <p:pic>
        <p:nvPicPr>
          <p:cNvPr id="13" name="圖形 12" descr="建築物">
            <a:extLst>
              <a:ext uri="{FF2B5EF4-FFF2-40B4-BE49-F238E27FC236}">
                <a16:creationId xmlns:a16="http://schemas.microsoft.com/office/drawing/2014/main" id="{86D8D7E8-42AB-48A2-B081-531EE7E8C3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33287" y="3679370"/>
            <a:ext cx="914400" cy="914400"/>
          </a:xfrm>
          <a:prstGeom prst="rect">
            <a:avLst/>
          </a:prstGeom>
        </p:spPr>
      </p:pic>
      <p:sp>
        <p:nvSpPr>
          <p:cNvPr id="23" name="文字版面配置區 2">
            <a:extLst>
              <a:ext uri="{FF2B5EF4-FFF2-40B4-BE49-F238E27FC236}">
                <a16:creationId xmlns:a16="http://schemas.microsoft.com/office/drawing/2014/main" id="{B0E90AE6-95CF-447A-9E00-8441AE237DA8}"/>
              </a:ext>
            </a:extLst>
          </p:cNvPr>
          <p:cNvSpPr txBox="1">
            <a:spLocks/>
          </p:cNvSpPr>
          <p:nvPr/>
        </p:nvSpPr>
        <p:spPr>
          <a:xfrm>
            <a:off x="4861387" y="4376771"/>
            <a:ext cx="1240972" cy="449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Montserrat"/>
              <a:buChar char="▣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Montserrat"/>
              <a:buChar char="□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Montserrat"/>
              <a:buChar char="■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●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○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■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●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○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■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38100" indent="0" algn="ctr">
              <a:buFont typeface="Montserrat"/>
              <a:buNone/>
            </a:pPr>
            <a:r>
              <a:rPr lang="zh-TW" altLang="en-US" sz="2000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政府</a:t>
            </a:r>
          </a:p>
        </p:txBody>
      </p:sp>
      <p:sp>
        <p:nvSpPr>
          <p:cNvPr id="24" name="文字版面配置區 2">
            <a:extLst>
              <a:ext uri="{FF2B5EF4-FFF2-40B4-BE49-F238E27FC236}">
                <a16:creationId xmlns:a16="http://schemas.microsoft.com/office/drawing/2014/main" id="{8C58FBF8-DF60-4B56-A36F-D3745AA399DB}"/>
              </a:ext>
            </a:extLst>
          </p:cNvPr>
          <p:cNvSpPr txBox="1">
            <a:spLocks/>
          </p:cNvSpPr>
          <p:nvPr/>
        </p:nvSpPr>
        <p:spPr>
          <a:xfrm>
            <a:off x="6617865" y="1059051"/>
            <a:ext cx="1240972" cy="449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Montserrat"/>
              <a:buChar char="▣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Montserrat"/>
              <a:buChar char="□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Montserrat"/>
              <a:buChar char="■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●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○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■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●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○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■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38100" indent="0">
              <a:buFont typeface="Montserrat"/>
              <a:buNone/>
            </a:pPr>
            <a:r>
              <a:rPr lang="zh-TW" altLang="en-US" sz="2000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受隔離、檢疫者</a:t>
            </a:r>
          </a:p>
        </p:txBody>
      </p:sp>
      <p:sp>
        <p:nvSpPr>
          <p:cNvPr id="25" name="文字版面配置區 2">
            <a:extLst>
              <a:ext uri="{FF2B5EF4-FFF2-40B4-BE49-F238E27FC236}">
                <a16:creationId xmlns:a16="http://schemas.microsoft.com/office/drawing/2014/main" id="{FDDA982D-BFA0-4F03-98DB-D4DBA3384814}"/>
              </a:ext>
            </a:extLst>
          </p:cNvPr>
          <p:cNvSpPr txBox="1">
            <a:spLocks/>
          </p:cNvSpPr>
          <p:nvPr/>
        </p:nvSpPr>
        <p:spPr>
          <a:xfrm>
            <a:off x="7864503" y="1044814"/>
            <a:ext cx="1240972" cy="449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Montserrat"/>
              <a:buChar char="▣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Montserrat"/>
              <a:buChar char="□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Montserrat"/>
              <a:buChar char="■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●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○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■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●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○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■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38100" indent="0">
              <a:buFont typeface="Montserrat"/>
              <a:buNone/>
            </a:pPr>
            <a:r>
              <a:rPr lang="zh-TW" altLang="en-US" sz="2000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照顧者</a:t>
            </a:r>
          </a:p>
        </p:txBody>
      </p:sp>
      <p:pic>
        <p:nvPicPr>
          <p:cNvPr id="15" name="圖形 14" descr="男人">
            <a:extLst>
              <a:ext uri="{FF2B5EF4-FFF2-40B4-BE49-F238E27FC236}">
                <a16:creationId xmlns:a16="http://schemas.microsoft.com/office/drawing/2014/main" id="{5B7BAAB8-CDD8-45E2-BA6E-35531E286C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822882" y="298054"/>
            <a:ext cx="914400" cy="914400"/>
          </a:xfrm>
          <a:prstGeom prst="rect">
            <a:avLst/>
          </a:prstGeom>
        </p:spPr>
      </p:pic>
      <p:sp>
        <p:nvSpPr>
          <p:cNvPr id="16" name="十字形 15">
            <a:extLst>
              <a:ext uri="{FF2B5EF4-FFF2-40B4-BE49-F238E27FC236}">
                <a16:creationId xmlns:a16="http://schemas.microsoft.com/office/drawing/2014/main" id="{834C10C1-831E-474D-99A5-6D4E4ECEA0B5}"/>
              </a:ext>
            </a:extLst>
          </p:cNvPr>
          <p:cNvSpPr/>
          <p:nvPr/>
        </p:nvSpPr>
        <p:spPr>
          <a:xfrm>
            <a:off x="7624795" y="584711"/>
            <a:ext cx="326571" cy="341086"/>
          </a:xfrm>
          <a:prstGeom prst="plus">
            <a:avLst>
              <a:gd name="adj" fmla="val 361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" name="圖形 19" descr="醫藥">
            <a:extLst>
              <a:ext uri="{FF2B5EF4-FFF2-40B4-BE49-F238E27FC236}">
                <a16:creationId xmlns:a16="http://schemas.microsoft.com/office/drawing/2014/main" id="{F7BFE139-62C4-4634-A0A1-BA54417F97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750311" y="490368"/>
            <a:ext cx="529771" cy="529771"/>
          </a:xfrm>
          <a:prstGeom prst="rect">
            <a:avLst/>
          </a:prstGeom>
        </p:spPr>
      </p:pic>
      <p:pic>
        <p:nvPicPr>
          <p:cNvPr id="22" name="圖形 21" descr="男人">
            <a:extLst>
              <a:ext uri="{FF2B5EF4-FFF2-40B4-BE49-F238E27FC236}">
                <a16:creationId xmlns:a16="http://schemas.microsoft.com/office/drawing/2014/main" id="{582E53C8-EBD2-4BAA-A4B7-85032B0344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889680" y="298054"/>
            <a:ext cx="914400" cy="914400"/>
          </a:xfrm>
          <a:prstGeom prst="rect">
            <a:avLst/>
          </a:prstGeom>
        </p:spPr>
      </p:pic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DA33001E-F662-45AA-8E30-6E6BC8C616B6}"/>
              </a:ext>
            </a:extLst>
          </p:cNvPr>
          <p:cNvSpPr/>
          <p:nvPr/>
        </p:nvSpPr>
        <p:spPr>
          <a:xfrm>
            <a:off x="6684997" y="1212454"/>
            <a:ext cx="1052285" cy="59708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51BE54BD-60E2-48C0-B6DF-182B375DCA7A}"/>
              </a:ext>
            </a:extLst>
          </p:cNvPr>
          <p:cNvSpPr/>
          <p:nvPr/>
        </p:nvSpPr>
        <p:spPr>
          <a:xfrm>
            <a:off x="7951366" y="1212454"/>
            <a:ext cx="852714" cy="309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BB9DD7C-869D-491C-8685-E098A0E4D96F}"/>
              </a:ext>
            </a:extLst>
          </p:cNvPr>
          <p:cNvSpPr/>
          <p:nvPr/>
        </p:nvSpPr>
        <p:spPr>
          <a:xfrm>
            <a:off x="6535972" y="137672"/>
            <a:ext cx="2442282" cy="35117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907DBF26-B7A9-42D0-BD44-58BF6BA40A1A}"/>
              </a:ext>
            </a:extLst>
          </p:cNvPr>
          <p:cNvCxnSpPr>
            <a:cxnSpLocks/>
            <a:stCxn id="11" idx="3"/>
            <a:endCxn id="28" idx="1"/>
          </p:cNvCxnSpPr>
          <p:nvPr/>
        </p:nvCxnSpPr>
        <p:spPr>
          <a:xfrm>
            <a:off x="4223330" y="1875841"/>
            <a:ext cx="2312642" cy="17730"/>
          </a:xfrm>
          <a:prstGeom prst="straightConnector1">
            <a:avLst/>
          </a:prstGeom>
          <a:ln w="11112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FD777F02-3B18-48F6-B0CD-25DCF6401671}"/>
              </a:ext>
            </a:extLst>
          </p:cNvPr>
          <p:cNvCxnSpPr>
            <a:cxnSpLocks/>
            <a:stCxn id="13" idx="1"/>
            <a:endCxn id="3" idx="2"/>
          </p:cNvCxnSpPr>
          <p:nvPr/>
        </p:nvCxnSpPr>
        <p:spPr>
          <a:xfrm flipH="1" flipV="1">
            <a:off x="3602844" y="2750388"/>
            <a:ext cx="1430443" cy="1386182"/>
          </a:xfrm>
          <a:prstGeom prst="straightConnector1">
            <a:avLst/>
          </a:prstGeom>
          <a:ln w="11112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文字版面配置區 2">
            <a:extLst>
              <a:ext uri="{FF2B5EF4-FFF2-40B4-BE49-F238E27FC236}">
                <a16:creationId xmlns:a16="http://schemas.microsoft.com/office/drawing/2014/main" id="{95D47A78-3228-4CAC-B1BF-E34825173C9F}"/>
              </a:ext>
            </a:extLst>
          </p:cNvPr>
          <p:cNvSpPr txBox="1">
            <a:spLocks/>
          </p:cNvSpPr>
          <p:nvPr/>
        </p:nvSpPr>
        <p:spPr>
          <a:xfrm>
            <a:off x="4201250" y="1385863"/>
            <a:ext cx="2044013" cy="1051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Montserrat"/>
              <a:buChar char="▣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Montserrat"/>
              <a:buChar char="□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Montserrat"/>
              <a:buChar char="■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●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○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■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●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○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■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38100" indent="0" algn="ctr">
              <a:buFont typeface="Montserrat"/>
              <a:buNone/>
            </a:pPr>
            <a:r>
              <a:rPr lang="zh-TW" altLang="en-US" sz="2000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給假</a:t>
            </a:r>
            <a:endParaRPr lang="en-US" altLang="zh-TW" sz="2000" dirty="0"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  <a:p>
            <a:pPr marL="38100" indent="0" algn="ctr">
              <a:buFont typeface="Montserrat"/>
              <a:buNone/>
            </a:pPr>
            <a:r>
              <a:rPr lang="zh-TW" altLang="en-US" sz="2000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亦給付薪資</a:t>
            </a:r>
          </a:p>
        </p:txBody>
      </p:sp>
      <p:pic>
        <p:nvPicPr>
          <p:cNvPr id="36" name="圖形 35" descr="男人">
            <a:extLst>
              <a:ext uri="{FF2B5EF4-FFF2-40B4-BE49-F238E27FC236}">
                <a16:creationId xmlns:a16="http://schemas.microsoft.com/office/drawing/2014/main" id="{7963BBCD-DC98-4F86-9836-BCF5F20BC7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330880" y="1882872"/>
            <a:ext cx="914400" cy="914400"/>
          </a:xfrm>
          <a:prstGeom prst="rect">
            <a:avLst/>
          </a:prstGeom>
        </p:spPr>
      </p:pic>
      <p:sp>
        <p:nvSpPr>
          <p:cNvPr id="38" name="矩形: 圓角 37">
            <a:extLst>
              <a:ext uri="{FF2B5EF4-FFF2-40B4-BE49-F238E27FC236}">
                <a16:creationId xmlns:a16="http://schemas.microsoft.com/office/drawing/2014/main" id="{EFFC4DDF-A326-41D3-839C-BCD44AAE0A04}"/>
              </a:ext>
            </a:extLst>
          </p:cNvPr>
          <p:cNvSpPr/>
          <p:nvPr/>
        </p:nvSpPr>
        <p:spPr>
          <a:xfrm>
            <a:off x="7025735" y="2817231"/>
            <a:ext cx="1426501" cy="6415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文字版面配置區 2">
            <a:extLst>
              <a:ext uri="{FF2B5EF4-FFF2-40B4-BE49-F238E27FC236}">
                <a16:creationId xmlns:a16="http://schemas.microsoft.com/office/drawing/2014/main" id="{1B48E279-5A96-443C-9F9F-E1B7988BC6D9}"/>
              </a:ext>
            </a:extLst>
          </p:cNvPr>
          <p:cNvSpPr txBox="1">
            <a:spLocks/>
          </p:cNvSpPr>
          <p:nvPr/>
        </p:nvSpPr>
        <p:spPr>
          <a:xfrm>
            <a:off x="6981023" y="2659934"/>
            <a:ext cx="1614114" cy="449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Montserrat"/>
              <a:buChar char="▣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Montserrat"/>
              <a:buChar char="□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Montserrat"/>
              <a:buChar char="■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●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○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■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●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○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Char char="■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38100" indent="0">
              <a:buFont typeface="Montserrat"/>
              <a:buNone/>
            </a:pPr>
            <a:r>
              <a:rPr lang="zh-TW" altLang="en-US" sz="2000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依應變處置指示請假者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6E56D7D3-9833-4A5B-96F7-BDB0E5DBBCBC}"/>
              </a:ext>
            </a:extLst>
          </p:cNvPr>
          <p:cNvSpPr/>
          <p:nvPr/>
        </p:nvSpPr>
        <p:spPr>
          <a:xfrm>
            <a:off x="2695979" y="3081850"/>
            <a:ext cx="3406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得就該薪資金額之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oto Sans TC Black" panose="020B0A00000000000000" pitchFamily="34" charset="-120"/>
                <a:ea typeface="Noto Sans TC Black" panose="020B0A00000000000000" pitchFamily="34" charset="-120"/>
              </a:rPr>
              <a:t>百分之二百</a:t>
            </a:r>
            <a:endParaRPr lang="en-US" altLang="zh-TW" sz="1800" dirty="0" smtClean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  <a:p>
            <a:pPr algn="ctr"/>
            <a:r>
              <a:rPr lang="zh-TW" altLang="en-US" sz="18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oto Sans TC Black" panose="020B0A00000000000000" pitchFamily="34" charset="-120"/>
                <a:ea typeface="Noto Sans TC Black" panose="020B0A00000000000000" pitchFamily="34" charset="-120"/>
              </a:rPr>
              <a:t>自</a:t>
            </a:r>
            <a:r>
              <a:rPr lang="zh-TW" altLang="en-US" sz="1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oto Sans TC Black" panose="020B0A00000000000000" pitchFamily="34" charset="-120"/>
                <a:ea typeface="Noto Sans TC Black" panose="020B0A00000000000000" pitchFamily="34" charset="-120"/>
              </a:rPr>
              <a:t>當年度營利事業所得額中減除</a:t>
            </a:r>
          </a:p>
        </p:txBody>
      </p:sp>
      <p:sp>
        <p:nvSpPr>
          <p:cNvPr id="48" name="語音泡泡: 矩形 47">
            <a:extLst>
              <a:ext uri="{FF2B5EF4-FFF2-40B4-BE49-F238E27FC236}">
                <a16:creationId xmlns:a16="http://schemas.microsoft.com/office/drawing/2014/main" id="{B13969E4-C2D3-471E-B31B-A14558554722}"/>
              </a:ext>
            </a:extLst>
          </p:cNvPr>
          <p:cNvSpPr/>
          <p:nvPr/>
        </p:nvSpPr>
        <p:spPr>
          <a:xfrm>
            <a:off x="2884245" y="3938667"/>
            <a:ext cx="1651975" cy="923330"/>
          </a:xfrm>
          <a:prstGeom prst="wedgeRectCallout">
            <a:avLst>
              <a:gd name="adj1" fmla="val 30786"/>
              <a:gd name="adj2" fmla="val -690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如已適用其他租稅優惠則不適用</a:t>
            </a:r>
          </a:p>
        </p:txBody>
      </p:sp>
      <p:sp>
        <p:nvSpPr>
          <p:cNvPr id="29" name="矩形 28"/>
          <p:cNvSpPr/>
          <p:nvPr/>
        </p:nvSpPr>
        <p:spPr>
          <a:xfrm>
            <a:off x="1326018" y="4303868"/>
            <a:ext cx="1324077" cy="3891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接點 4"/>
          <p:cNvCxnSpPr/>
          <p:nvPr/>
        </p:nvCxnSpPr>
        <p:spPr>
          <a:xfrm>
            <a:off x="6684997" y="1875841"/>
            <a:ext cx="2119083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38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4" name="Google Shape;67;p12">
            <a:extLst>
              <a:ext uri="{FF2B5EF4-FFF2-40B4-BE49-F238E27FC236}">
                <a16:creationId xmlns:a16="http://schemas.microsoft.com/office/drawing/2014/main" id="{6CF3E4AD-9AA4-461C-84BD-F5296911295F}"/>
              </a:ext>
            </a:extLst>
          </p:cNvPr>
          <p:cNvSpPr txBox="1">
            <a:spLocks/>
          </p:cNvSpPr>
          <p:nvPr/>
        </p:nvSpPr>
        <p:spPr>
          <a:xfrm>
            <a:off x="-38349" y="2196033"/>
            <a:ext cx="2688444" cy="25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zh-TW" altLang="en-US" sz="4800" dirty="0" smtClean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徵用補償</a:t>
            </a:r>
            <a:endParaRPr lang="en-US" altLang="zh-TW" sz="4800" dirty="0" smtClean="0">
              <a:latin typeface="Noto Sans TC Black" panose="020B0A00000000000000" pitchFamily="34" charset="-120"/>
              <a:ea typeface="Noto Sans TC Black" panose="020B0A00000000000000" pitchFamily="34" charset="-120"/>
              <a:cs typeface="Arial" panose="020B0604020202020204" pitchFamily="34" charset="0"/>
            </a:endParaRPr>
          </a:p>
          <a:p>
            <a:pPr algn="r"/>
            <a:endParaRPr lang="en-US" sz="4800" dirty="0">
              <a:latin typeface="Noto Sans TC Black" panose="020B0A00000000000000" pitchFamily="34" charset="-120"/>
              <a:ea typeface="Noto Sans TC Black" panose="020B0A00000000000000" pitchFamily="34" charset="-120"/>
              <a:cs typeface="Arial" panose="020B0604020202020204" pitchFamily="34" charset="0"/>
            </a:endParaRPr>
          </a:p>
          <a:p>
            <a:endParaRPr lang="en-US" altLang="zh-TW" sz="2000" dirty="0">
              <a:latin typeface="Noto Sans TC Black" panose="020B0A00000000000000" pitchFamily="34" charset="-120"/>
              <a:ea typeface="Noto Sans TC Black" panose="020B0A00000000000000" pitchFamily="34" charset="-120"/>
              <a:cs typeface="Arial" panose="020B0604020202020204" pitchFamily="34" charset="0"/>
            </a:endParaRPr>
          </a:p>
          <a:p>
            <a:endParaRPr lang="en-US" altLang="zh-TW" sz="2000" dirty="0">
              <a:latin typeface="Noto Sans TC Black" panose="020B0A00000000000000" pitchFamily="34" charset="-120"/>
              <a:ea typeface="Noto Sans TC Black" panose="020B0A00000000000000" pitchFamily="34" charset="-120"/>
              <a:cs typeface="Arial" panose="020B0604020202020204" pitchFamily="34" charset="0"/>
            </a:endParaRPr>
          </a:p>
          <a:p>
            <a:pPr algn="r"/>
            <a:r>
              <a:rPr lang="zh-TW" altLang="en-US" sz="2000" dirty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草案</a:t>
            </a:r>
            <a:r>
              <a:rPr lang="zh-TW" altLang="en-US" sz="2000" dirty="0" smtClean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第</a:t>
            </a:r>
            <a:r>
              <a:rPr lang="en-US" altLang="zh-TW" sz="2000" dirty="0" smtClean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5</a:t>
            </a:r>
            <a:r>
              <a:rPr lang="zh-TW" altLang="en-US" sz="2000" dirty="0" smtClean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、</a:t>
            </a:r>
            <a:r>
              <a:rPr lang="en-US" altLang="zh-TW" sz="2000" dirty="0" smtClean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6</a:t>
            </a:r>
            <a:r>
              <a:rPr lang="zh-TW" altLang="en-US" sz="2000" dirty="0" smtClean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條</a:t>
            </a:r>
            <a:endParaRPr lang="en-US" altLang="zh-TW" sz="2000" dirty="0">
              <a:latin typeface="Noto Sans TC Black" panose="020B0A00000000000000" pitchFamily="34" charset="-120"/>
              <a:ea typeface="Noto Sans TC Black" panose="020B0A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62526" y="4303868"/>
            <a:ext cx="1617641" cy="3891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513057" y="1006489"/>
            <a:ext cx="4893751" cy="251643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zh-TW" altLang="en-US" sz="3200" dirty="0" smtClean="0">
                <a:solidFill>
                  <a:srgbClr val="4ECDC4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為生產防疫物資，各級政府機關於必要時，得依中央流行疫情指揮中心指揮官之指示，徵用或調用其生產設備及原物料。</a:t>
            </a:r>
            <a:endParaRPr lang="zh-TW" altLang="en-US" sz="3200" dirty="0">
              <a:solidFill>
                <a:srgbClr val="4ECDC4"/>
              </a:solidFill>
            </a:endParaRPr>
          </a:p>
        </p:txBody>
      </p:sp>
      <p:sp>
        <p:nvSpPr>
          <p:cNvPr id="9" name="Google Shape;195;p25"/>
          <p:cNvSpPr/>
          <p:nvPr/>
        </p:nvSpPr>
        <p:spPr>
          <a:xfrm rot="5400000">
            <a:off x="1034986" y="10207"/>
            <a:ext cx="744231" cy="1852908"/>
          </a:xfrm>
          <a:prstGeom prst="corner">
            <a:avLst>
              <a:gd name="adj1" fmla="val 50000"/>
              <a:gd name="adj2" fmla="val 50000"/>
            </a:avLst>
          </a:prstGeom>
          <a:solidFill>
            <a:srgbClr val="C7F4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92;p25"/>
          <p:cNvGrpSpPr/>
          <p:nvPr/>
        </p:nvGrpSpPr>
        <p:grpSpPr>
          <a:xfrm>
            <a:off x="3055087" y="564543"/>
            <a:ext cx="5564127" cy="3376592"/>
            <a:chOff x="3782700" y="1538287"/>
            <a:chExt cx="1578600" cy="1578600"/>
          </a:xfrm>
        </p:grpSpPr>
        <p:sp>
          <p:nvSpPr>
            <p:cNvPr id="11" name="Google Shape;193;p25"/>
            <p:cNvSpPr/>
            <p:nvPr/>
          </p:nvSpPr>
          <p:spPr>
            <a:xfrm>
              <a:off x="3782700" y="2757488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4;p25"/>
            <p:cNvSpPr/>
            <p:nvPr/>
          </p:nvSpPr>
          <p:spPr>
            <a:xfrm rot="-5400000">
              <a:off x="5001900" y="2757487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5;p25"/>
            <p:cNvSpPr/>
            <p:nvPr/>
          </p:nvSpPr>
          <p:spPr>
            <a:xfrm rot="5400000">
              <a:off x="3782700" y="1538288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6;p25"/>
            <p:cNvSpPr/>
            <p:nvPr/>
          </p:nvSpPr>
          <p:spPr>
            <a:xfrm rot="10800000">
              <a:off x="5001900" y="1538287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圖說文字: 直線 2">
            <a:extLst>
              <a:ext uri="{FF2B5EF4-FFF2-40B4-BE49-F238E27FC236}">
                <a16:creationId xmlns:a16="http://schemas.microsoft.com/office/drawing/2014/main" id="{EE4F71A9-4E2E-4688-A5C2-1A2E8A8E5C67}"/>
              </a:ext>
            </a:extLst>
          </p:cNvPr>
          <p:cNvSpPr/>
          <p:nvPr/>
        </p:nvSpPr>
        <p:spPr>
          <a:xfrm>
            <a:off x="5672567" y="4062591"/>
            <a:ext cx="2946647" cy="871714"/>
          </a:xfrm>
          <a:prstGeom prst="borderCallout1">
            <a:avLst>
              <a:gd name="adj1" fmla="val 46441"/>
              <a:gd name="adj2" fmla="val -157"/>
              <a:gd name="adj3" fmla="val -40065"/>
              <a:gd name="adj4" fmla="val -156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zh-TW" sz="1800" b="1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管理、使用、收益及處分，不受</a:t>
            </a:r>
            <a:r>
              <a:rPr lang="zh-TW" altLang="zh-TW" sz="1800" b="1" dirty="0" smtClean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國產</a:t>
            </a:r>
            <a:r>
              <a:rPr lang="zh-TW" altLang="zh-TW" sz="1800" b="1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法</a:t>
            </a:r>
            <a:r>
              <a:rPr lang="zh-TW" altLang="en-US" sz="1800" b="1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相關規定</a:t>
            </a:r>
            <a:r>
              <a:rPr lang="zh-TW" altLang="zh-TW" sz="1800" b="1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之</a:t>
            </a:r>
            <a:r>
              <a:rPr lang="zh-TW" altLang="zh-TW" sz="1800" b="1" dirty="0" smtClean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限制</a:t>
            </a:r>
            <a:endParaRPr lang="en-US" altLang="zh-TW" sz="1800" b="1" dirty="0">
              <a:latin typeface="Noto Sans TC Black" panose="020B0A00000000000000" pitchFamily="34" charset="-120"/>
              <a:ea typeface="Noto Sans TC Black" panose="020B0A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016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4" name="Google Shape;67;p12">
            <a:extLst>
              <a:ext uri="{FF2B5EF4-FFF2-40B4-BE49-F238E27FC236}">
                <a16:creationId xmlns:a16="http://schemas.microsoft.com/office/drawing/2014/main" id="{6CF3E4AD-9AA4-461C-84BD-F5296911295F}"/>
              </a:ext>
            </a:extLst>
          </p:cNvPr>
          <p:cNvSpPr txBox="1">
            <a:spLocks/>
          </p:cNvSpPr>
          <p:nvPr/>
        </p:nvSpPr>
        <p:spPr>
          <a:xfrm>
            <a:off x="1063255" y="2355087"/>
            <a:ext cx="1502252" cy="8172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zh-TW" altLang="en-US" sz="4800" dirty="0" smtClean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防</a:t>
            </a:r>
            <a:r>
              <a:rPr lang="zh-TW" altLang="en-US" sz="4800" dirty="0" smtClean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控</a:t>
            </a:r>
            <a:endParaRPr lang="en-US" altLang="zh-TW" sz="4800" dirty="0" smtClean="0">
              <a:latin typeface="Noto Sans TC Black" panose="020B0A00000000000000" pitchFamily="34" charset="-120"/>
              <a:ea typeface="Noto Sans TC Black" panose="020B0A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81918" y="4364304"/>
            <a:ext cx="1212111" cy="3198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498880" y="1169521"/>
            <a:ext cx="4893751" cy="251643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zh-TW" altLang="en-US" sz="3600" dirty="0">
                <a:solidFill>
                  <a:srgbClr val="4ECDC4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中央流行疫情指揮中心指揮官為防治控制疫情需要，得實施必要之</a:t>
            </a:r>
            <a:r>
              <a:rPr lang="zh-TW" altLang="en-US" sz="3600" dirty="0">
                <a:solidFill>
                  <a:srgbClr val="FF0000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應變處置命令或措施</a:t>
            </a:r>
            <a:r>
              <a:rPr lang="zh-TW" altLang="en-US" sz="3600" dirty="0">
                <a:solidFill>
                  <a:srgbClr val="4ECDC4"/>
                </a:solidFill>
                <a:latin typeface="Noto Sans TC Black" panose="020B0A00000000000000" pitchFamily="34" charset="-120"/>
                <a:ea typeface="Noto Sans TC Black" panose="020B0A00000000000000" pitchFamily="34" charset="-120"/>
              </a:rPr>
              <a:t>。</a:t>
            </a:r>
            <a:endParaRPr lang="zh-TW" altLang="en-US" sz="3600" dirty="0">
              <a:solidFill>
                <a:srgbClr val="4ECDC4"/>
              </a:solidFill>
            </a:endParaRPr>
          </a:p>
        </p:txBody>
      </p:sp>
      <p:sp>
        <p:nvSpPr>
          <p:cNvPr id="9" name="Google Shape;195;p25"/>
          <p:cNvSpPr/>
          <p:nvPr/>
        </p:nvSpPr>
        <p:spPr>
          <a:xfrm rot="5400000">
            <a:off x="1034986" y="10207"/>
            <a:ext cx="744231" cy="1852908"/>
          </a:xfrm>
          <a:prstGeom prst="corner">
            <a:avLst>
              <a:gd name="adj1" fmla="val 50000"/>
              <a:gd name="adj2" fmla="val 50000"/>
            </a:avLst>
          </a:prstGeom>
          <a:solidFill>
            <a:srgbClr val="C7F4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92;p25"/>
          <p:cNvGrpSpPr/>
          <p:nvPr/>
        </p:nvGrpSpPr>
        <p:grpSpPr>
          <a:xfrm>
            <a:off x="3055087" y="564543"/>
            <a:ext cx="5564127" cy="3376592"/>
            <a:chOff x="3782700" y="1538287"/>
            <a:chExt cx="1578600" cy="1578600"/>
          </a:xfrm>
        </p:grpSpPr>
        <p:sp>
          <p:nvSpPr>
            <p:cNvPr id="11" name="Google Shape;193;p25"/>
            <p:cNvSpPr/>
            <p:nvPr/>
          </p:nvSpPr>
          <p:spPr>
            <a:xfrm>
              <a:off x="3782700" y="2757488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4;p25"/>
            <p:cNvSpPr/>
            <p:nvPr/>
          </p:nvSpPr>
          <p:spPr>
            <a:xfrm rot="-5400000">
              <a:off x="5001900" y="2757487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5;p25"/>
            <p:cNvSpPr/>
            <p:nvPr/>
          </p:nvSpPr>
          <p:spPr>
            <a:xfrm rot="5400000">
              <a:off x="3782700" y="1538288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6;p25"/>
            <p:cNvSpPr/>
            <p:nvPr/>
          </p:nvSpPr>
          <p:spPr>
            <a:xfrm rot="10800000">
              <a:off x="5001900" y="1538287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C7F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圖說文字: 直線 2">
            <a:extLst>
              <a:ext uri="{FF2B5EF4-FFF2-40B4-BE49-F238E27FC236}">
                <a16:creationId xmlns:a16="http://schemas.microsoft.com/office/drawing/2014/main" id="{EE4F71A9-4E2E-4688-A5C2-1A2E8A8E5C67}"/>
              </a:ext>
            </a:extLst>
          </p:cNvPr>
          <p:cNvSpPr/>
          <p:nvPr/>
        </p:nvSpPr>
        <p:spPr>
          <a:xfrm>
            <a:off x="6414977" y="4062591"/>
            <a:ext cx="2204237" cy="440659"/>
          </a:xfrm>
          <a:prstGeom prst="borderCallout1">
            <a:avLst>
              <a:gd name="adj1" fmla="val 46441"/>
              <a:gd name="adj2" fmla="val -157"/>
              <a:gd name="adj3" fmla="val -134971"/>
              <a:gd name="adj4" fmla="val -159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罰則於草案第</a:t>
            </a:r>
            <a:r>
              <a:rPr lang="en-US" altLang="zh-TW" sz="1800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15</a:t>
            </a:r>
            <a:r>
              <a:rPr lang="zh-TW" altLang="en-US" sz="1800" dirty="0">
                <a:latin typeface="Noto Sans TC Black" panose="020B0A00000000000000" pitchFamily="34" charset="-120"/>
                <a:ea typeface="Noto Sans TC Black" panose="020B0A00000000000000" pitchFamily="34" charset="-120"/>
              </a:rPr>
              <a:t>條</a:t>
            </a:r>
          </a:p>
        </p:txBody>
      </p:sp>
      <p:sp>
        <p:nvSpPr>
          <p:cNvPr id="6" name="矩形 5"/>
          <p:cNvSpPr/>
          <p:nvPr/>
        </p:nvSpPr>
        <p:spPr>
          <a:xfrm>
            <a:off x="1304934" y="4364304"/>
            <a:ext cx="1366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TW" altLang="en-US" sz="2000" dirty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草案第</a:t>
            </a:r>
            <a:r>
              <a:rPr lang="en-US" altLang="zh-TW" sz="2000" dirty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7</a:t>
            </a:r>
            <a:r>
              <a:rPr lang="zh-TW" altLang="en-US" sz="2000" dirty="0">
                <a:latin typeface="Noto Sans TC Black" panose="020B0A00000000000000" pitchFamily="34" charset="-120"/>
                <a:ea typeface="Noto Sans TC Black" panose="020B0A00000000000000" pitchFamily="34" charset="-120"/>
                <a:cs typeface="Arial" panose="020B0604020202020204" pitchFamily="34" charset="0"/>
              </a:rPr>
              <a:t>條</a:t>
            </a:r>
            <a:endParaRPr lang="en-US" altLang="zh-TW" sz="2000" dirty="0">
              <a:latin typeface="Noto Sans TC Black" panose="020B0A00000000000000" pitchFamily="34" charset="-120"/>
              <a:ea typeface="Noto Sans TC Black" panose="020B0A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91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demona template">
  <a:themeElements>
    <a:clrScheme name="Custom 347">
      <a:dk1>
        <a:srgbClr val="454F5B"/>
      </a:dk1>
      <a:lt1>
        <a:srgbClr val="FFFFFF"/>
      </a:lt1>
      <a:dk2>
        <a:srgbClr val="666666"/>
      </a:dk2>
      <a:lt2>
        <a:srgbClr val="F3F3F3"/>
      </a:lt2>
      <a:accent1>
        <a:srgbClr val="4ECDC4"/>
      </a:accent1>
      <a:accent2>
        <a:srgbClr val="C7F464"/>
      </a:accent2>
      <a:accent3>
        <a:srgbClr val="454F5B"/>
      </a:accent3>
      <a:accent4>
        <a:srgbClr val="738498"/>
      </a:accent4>
      <a:accent5>
        <a:srgbClr val="A6B5C7"/>
      </a:accent5>
      <a:accent6>
        <a:srgbClr val="D4DAE0"/>
      </a:accent6>
      <a:hlink>
        <a:srgbClr val="454F5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D32CB95-352A-47D8-9BA5-2C5DB23EE656}">
  <we:reference id="wa104380510" version="1.0.0.3" store="zh-TW" storeType="OMEX"/>
  <we:alternateReferences>
    <we:reference id="wa104380510" version="1.0.0.3" store="WA10438051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830</Words>
  <Application>Microsoft Office PowerPoint</Application>
  <PresentationFormat>如螢幕大小 (16:9)</PresentationFormat>
  <Paragraphs>156</Paragraphs>
  <Slides>19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7" baseType="lpstr">
      <vt:lpstr>Times New Roman</vt:lpstr>
      <vt:lpstr>Noto Serif TC SemiBold</vt:lpstr>
      <vt:lpstr>Montserrat</vt:lpstr>
      <vt:lpstr>Noto Sans TC Black</vt:lpstr>
      <vt:lpstr>新細明體</vt:lpstr>
      <vt:lpstr>Arial</vt:lpstr>
      <vt:lpstr>Wingdings</vt:lpstr>
      <vt:lpstr>Desdemona template</vt:lpstr>
      <vt:lpstr>行政院政務委員羅秉成 109年02月20日</vt:lpstr>
      <vt:lpstr>PowerPoint 簡報</vt:lpstr>
      <vt:lpstr>PowerPoint 簡報</vt:lpstr>
      <vt:lpstr>PowerPoint 簡報</vt:lpstr>
      <vt:lpstr>執行防疫工作之獎勵與補償、補助　　草案第２條</vt:lpstr>
      <vt:lpstr>PowerPoint 簡報</vt:lpstr>
      <vt:lpstr>PowerPoint 簡報</vt:lpstr>
      <vt:lpstr>PowerPoint 簡報</vt:lpstr>
      <vt:lpstr>PowerPoint 簡報</vt:lpstr>
      <vt:lpstr>PowerPoint 簡報</vt:lpstr>
      <vt:lpstr>紓困振興       草案第9條</vt:lpstr>
      <vt:lpstr>PowerPoint 簡報</vt:lpstr>
      <vt:lpstr>$60,000,000,000</vt:lpstr>
      <vt:lpstr>PowerPoint 簡報</vt:lpstr>
      <vt:lpstr>PowerPoint 簡報</vt:lpstr>
      <vt:lpstr>PowerPoint 簡報</vt:lpstr>
      <vt:lpstr>PowerPoint 簡報</vt:lpstr>
      <vt:lpstr>施行期間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BEARLION LEE</dc:creator>
  <cp:lastModifiedBy>李彥賦</cp:lastModifiedBy>
  <cp:revision>123</cp:revision>
  <cp:lastPrinted>2020-02-20T00:22:55Z</cp:lastPrinted>
  <dcterms:modified xsi:type="dcterms:W3CDTF">2020-02-20T00:56:33Z</dcterms:modified>
</cp:coreProperties>
</file>